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181" r:id="rId5"/>
  </p:sldMasterIdLst>
  <p:notesMasterIdLst>
    <p:notesMasterId r:id="rId38"/>
  </p:notesMasterIdLst>
  <p:handoutMasterIdLst>
    <p:handoutMasterId r:id="rId39"/>
  </p:handoutMasterIdLst>
  <p:sldIdLst>
    <p:sldId id="1276" r:id="rId6"/>
    <p:sldId id="1278" r:id="rId7"/>
    <p:sldId id="1270" r:id="rId8"/>
    <p:sldId id="1258" r:id="rId9"/>
    <p:sldId id="1280" r:id="rId10"/>
    <p:sldId id="11886" r:id="rId11"/>
    <p:sldId id="11888" r:id="rId12"/>
    <p:sldId id="1271" r:id="rId13"/>
    <p:sldId id="1283" r:id="rId14"/>
    <p:sldId id="1284" r:id="rId15"/>
    <p:sldId id="1296" r:id="rId16"/>
    <p:sldId id="1287" r:id="rId17"/>
    <p:sldId id="11892" r:id="rId18"/>
    <p:sldId id="1285" r:id="rId19"/>
    <p:sldId id="1286" r:id="rId20"/>
    <p:sldId id="1288" r:id="rId21"/>
    <p:sldId id="11887" r:id="rId22"/>
    <p:sldId id="11891" r:id="rId23"/>
    <p:sldId id="11893" r:id="rId24"/>
    <p:sldId id="1294" r:id="rId25"/>
    <p:sldId id="1305" r:id="rId26"/>
    <p:sldId id="11894" r:id="rId27"/>
    <p:sldId id="1292" r:id="rId28"/>
    <p:sldId id="11890" r:id="rId29"/>
    <p:sldId id="1295" r:id="rId30"/>
    <p:sldId id="11895" r:id="rId31"/>
    <p:sldId id="1293" r:id="rId32"/>
    <p:sldId id="1300" r:id="rId33"/>
    <p:sldId id="1266" r:id="rId34"/>
    <p:sldId id="1302" r:id="rId35"/>
    <p:sldId id="1303" r:id="rId36"/>
    <p:sldId id="1304" r:id="rId37"/>
  </p:sldIdLst>
  <p:sldSz cx="13439775"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233" userDrawn="1">
          <p15:clr>
            <a:srgbClr val="A4A3A4"/>
          </p15:clr>
        </p15:guide>
        <p15:guide id="3" orient="horz" pos="24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7E7C47-38F9-A236-5730-B85307639B74}" name="Shana York" initials="SY" userId="S::syork@mimecast.com::8959122f-ed4f-4677-9278-fee53e06f460" providerId="AD"/>
  <p188:author id="{F346CBD0-0C31-DCCA-BEC0-3647F989EF9D}" name="Danielle Los" initials="DL" userId="S::dlos@mimecast.com::8a8561b2-1952-41cc-bd2c-bd5803dcfc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Shoolbraid" initials="DS" lastIdx="2" clrIdx="0">
    <p:extLst>
      <p:ext uri="{19B8F6BF-5375-455C-9EA6-DF929625EA0E}">
        <p15:presenceInfo xmlns:p15="http://schemas.microsoft.com/office/powerpoint/2012/main" userId="S::dshoolbraid@brunswickgroup.com::ac2b1fc7-3edb-49cf-b15b-aa9d15702a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2B800"/>
    <a:srgbClr val="93A8D1"/>
    <a:srgbClr val="A1B3D7"/>
    <a:srgbClr val="7FAEFF"/>
    <a:srgbClr val="B9B9B9"/>
    <a:srgbClr val="979EB6"/>
    <a:srgbClr val="62A1FE"/>
    <a:srgbClr val="858995"/>
    <a:srgbClr val="BAC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Brunswick Default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dk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fontRef idx="minor">
          <a:prstClr val="black"/>
        </a:fontRef>
        <a:schemeClr val="lt1"/>
      </a:tcTxStyle>
      <a:tcStyle>
        <a:tcBdr/>
        <a:fill>
          <a:solidFill>
            <a:schemeClr val="bg1"/>
          </a:solidFill>
        </a:fill>
      </a:tcStyle>
    </a:lastCol>
    <a:firstCol>
      <a:tcTxStyle b="on">
        <a:fontRef idx="minor">
          <a:prstClr val="black"/>
        </a:fontRef>
        <a:schemeClr val="lt1"/>
      </a:tcTxStyle>
      <a:tcStyle>
        <a:tcBdr/>
        <a:fill>
          <a:solidFill>
            <a:schemeClr val="bg1"/>
          </a:solidFill>
        </a:fill>
      </a:tcStyle>
    </a:firstCol>
    <a:lastRow>
      <a:tcTxStyle b="on">
        <a:fontRef idx="minor">
          <a:prstClr val="black"/>
        </a:fontRef>
        <a:schemeClr val="lt1"/>
      </a:tcTxStyle>
      <a:tcStyle>
        <a:tcBdr>
          <a:top>
            <a:ln w="38100" cmpd="sng">
              <a:solidFill>
                <a:schemeClr val="lt1"/>
              </a:solidFill>
            </a:ln>
          </a:top>
        </a:tcBdr>
        <a:fill>
          <a:solidFill>
            <a:schemeClr val="bg1"/>
          </a:solidFill>
        </a:fill>
      </a:tcStyle>
    </a:lastRow>
    <a:firstRow>
      <a:tcTxStyle b="off">
        <a:fontRef idx="major">
          <a:prstClr val="black"/>
        </a:fontRef>
        <a:schemeClr val="lt1"/>
      </a:tcTxStyle>
      <a:tcStyle>
        <a:tcBdr>
          <a:bottom>
            <a:ln w="38100" cmpd="sng">
              <a:solidFill>
                <a:schemeClr val="lt1"/>
              </a:solidFill>
            </a:ln>
          </a:bottom>
        </a:tcBdr>
        <a:fill>
          <a:solidFill>
            <a:schemeClr val="tx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163" autoAdjust="0"/>
  </p:normalViewPr>
  <p:slideViewPr>
    <p:cSldViewPr snapToGrid="0">
      <p:cViewPr varScale="1">
        <p:scale>
          <a:sx n="97" d="100"/>
          <a:sy n="97" d="100"/>
        </p:scale>
        <p:origin x="786" y="90"/>
      </p:cViewPr>
      <p:guideLst>
        <p:guide pos="4233"/>
        <p:guide orient="horz" pos="2429"/>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8424"/>
    </p:cViewPr>
  </p:sorterViewPr>
  <p:notesViewPr>
    <p:cSldViewPr snapToGrid="0">
      <p:cViewPr varScale="1">
        <p:scale>
          <a:sx n="86" d="100"/>
          <a:sy n="86" d="100"/>
        </p:scale>
        <p:origin x="164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alibri" panose="020F050202020403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1686A-BE83-4946-837B-A44E2DC32DC6}" type="datetimeFigureOut">
              <a:rPr lang="en-GB" smtClean="0">
                <a:latin typeface="Calibri" panose="020F0502020204030204" pitchFamily="34" charset="0"/>
              </a:rPr>
              <a:t>07/05/2026</a:t>
            </a:fld>
            <a:endParaRPr lang="en-GB" dirty="0">
              <a:latin typeface="Calibri" panose="020F050202020403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alibri" panose="020F050202020403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ECB3EA-0A95-448F-899E-45D7D93899DB}" type="slidenum">
              <a:rPr lang="en-GB" smtClean="0">
                <a:latin typeface="Calibri" panose="020F0502020204030204" pitchFamily="34" charset="0"/>
              </a:rPr>
              <a:t>‹#›</a:t>
            </a:fld>
            <a:endParaRPr lang="en-GB" dirty="0">
              <a:latin typeface="Calibri" panose="020F0502020204030204" pitchFamily="34" charset="0"/>
            </a:endParaRPr>
          </a:p>
        </p:txBody>
      </p:sp>
    </p:spTree>
    <p:extLst>
      <p:ext uri="{BB962C8B-B14F-4D97-AF65-F5344CB8AC3E}">
        <p14:creationId xmlns:p14="http://schemas.microsoft.com/office/powerpoint/2010/main" val="2423557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8C97BFD4-0F06-4D1A-9188-AFA27FB80D62}" type="datetimeFigureOut">
              <a:rPr lang="en-GB" smtClean="0"/>
              <a:pPr/>
              <a:t>07/05/2026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3256B8BD-FD88-42CF-A10A-EE66E3E2A4E0}" type="slidenum">
              <a:rPr lang="en-GB" smtClean="0"/>
              <a:pPr/>
              <a:t>‹#›</a:t>
            </a:fld>
            <a:endParaRPr lang="en-GB" dirty="0"/>
          </a:p>
        </p:txBody>
      </p:sp>
    </p:spTree>
    <p:extLst>
      <p:ext uri="{BB962C8B-B14F-4D97-AF65-F5344CB8AC3E}">
        <p14:creationId xmlns:p14="http://schemas.microsoft.com/office/powerpoint/2010/main" val="316080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tool to help walk you through high level some high level questions and based on how you answer it will let you know if you should ask for help, stop what you’re doing, or proceed forward. This is available on The Bridge in the legal homepage.</a:t>
            </a:r>
          </a:p>
        </p:txBody>
      </p:sp>
    </p:spTree>
    <p:extLst>
      <p:ext uri="{BB962C8B-B14F-4D97-AF65-F5344CB8AC3E}">
        <p14:creationId xmlns:p14="http://schemas.microsoft.com/office/powerpoint/2010/main" val="3713891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claimer">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B1F60-443A-4B8F-8353-C6A6745E4CE5}"/>
              </a:ext>
            </a:extLst>
          </p:cNvPr>
          <p:cNvSpPr txBox="1"/>
          <p:nvPr userDrawn="1"/>
        </p:nvSpPr>
        <p:spPr>
          <a:xfrm>
            <a:off x="750094" y="1255591"/>
            <a:ext cx="3043791" cy="769441"/>
          </a:xfrm>
          <a:prstGeom prst="rect">
            <a:avLst/>
          </a:prstGeom>
          <a:noFill/>
        </p:spPr>
        <p:txBody>
          <a:bodyPr wrap="square" rtlCol="0">
            <a:spAutoFit/>
          </a:bodyPr>
          <a:lstStyle/>
          <a:p>
            <a:r>
              <a:rPr lang="en-US" sz="4400" b="1" dirty="0">
                <a:solidFill>
                  <a:srgbClr val="FA0036"/>
                </a:solidFill>
                <a:latin typeface="Calibri" panose="020F0502020204030204" pitchFamily="34" charset="0"/>
                <a:cs typeface="Calibri" panose="020F0502020204030204" pitchFamily="34" charset="0"/>
              </a:rPr>
              <a:t>Disclaimer</a:t>
            </a:r>
          </a:p>
        </p:txBody>
      </p:sp>
      <p:sp>
        <p:nvSpPr>
          <p:cNvPr id="6" name="Rectangle 5">
            <a:extLst>
              <a:ext uri="{FF2B5EF4-FFF2-40B4-BE49-F238E27FC236}">
                <a16:creationId xmlns:a16="http://schemas.microsoft.com/office/drawing/2014/main" id="{44B78D28-2B7E-6448-8C65-9EE7A5BCB038}"/>
              </a:ext>
            </a:extLst>
          </p:cNvPr>
          <p:cNvSpPr/>
          <p:nvPr userDrawn="1"/>
        </p:nvSpPr>
        <p:spPr>
          <a:xfrm>
            <a:off x="5682940" y="0"/>
            <a:ext cx="7756835" cy="760211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latin typeface="Calibri" panose="020F0502020204030204" pitchFamily="34" charset="0"/>
            </a:endParaRPr>
          </a:p>
        </p:txBody>
      </p:sp>
      <p:sp>
        <p:nvSpPr>
          <p:cNvPr id="7" name="TextBox 6">
            <a:extLst>
              <a:ext uri="{FF2B5EF4-FFF2-40B4-BE49-F238E27FC236}">
                <a16:creationId xmlns:a16="http://schemas.microsoft.com/office/drawing/2014/main" id="{1CD9538C-15ED-4441-AB9A-A4A3F7A25AE4}"/>
              </a:ext>
            </a:extLst>
          </p:cNvPr>
          <p:cNvSpPr txBox="1"/>
          <p:nvPr userDrawn="1"/>
        </p:nvSpPr>
        <p:spPr>
          <a:xfrm>
            <a:off x="5859411" y="1255591"/>
            <a:ext cx="6587995" cy="4524315"/>
          </a:xfrm>
          <a:prstGeom prst="rect">
            <a:avLst/>
          </a:prstGeom>
          <a:noFill/>
        </p:spPr>
        <p:txBody>
          <a:bodyPr wrap="square" rtlCol="0">
            <a:spAutoFit/>
          </a:bodyPr>
          <a:lstStyle/>
          <a:p>
            <a:pPr marL="314982" indent="-314982" algn="l">
              <a:lnSpc>
                <a:spcPct val="100000"/>
              </a:lnSpc>
              <a:buClr>
                <a:schemeClr val="accent2"/>
              </a:buClr>
              <a:buFont typeface="Wingdings" panose="05000000000000000000" pitchFamily="2" charset="2"/>
              <a:buChar char="§"/>
            </a:pPr>
            <a: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t>The contents herein are confidential and are intended solely for use in a Mimecast-sponsored presentation. </a:t>
            </a:r>
            <a:b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br>
            <a:endPar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endParaRPr>
          </a:p>
          <a:p>
            <a:pPr marL="314982" indent="-314982" algn="l">
              <a:lnSpc>
                <a:spcPct val="100000"/>
              </a:lnSpc>
              <a:buClr>
                <a:schemeClr val="accent2"/>
              </a:buClr>
              <a:buFont typeface="Wingdings" panose="05000000000000000000" pitchFamily="2" charset="2"/>
              <a:buChar char="§"/>
            </a:pPr>
            <a: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t>This presentation represents the general direction and development cycle of Mimecast’s services, features, and functionality. </a:t>
            </a:r>
            <a:b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br>
            <a:endPar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endParaRPr>
          </a:p>
          <a:p>
            <a:pPr marL="314982" indent="-314982" algn="l">
              <a:lnSpc>
                <a:spcPct val="100000"/>
              </a:lnSpc>
              <a:buClr>
                <a:schemeClr val="accent2"/>
              </a:buClr>
              <a:buFont typeface="Wingdings" panose="05000000000000000000" pitchFamily="2" charset="2"/>
              <a:buChar char="§"/>
            </a:pPr>
            <a: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t>It is to be used for information purposes only. </a:t>
            </a:r>
            <a:b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br>
            <a:endPar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endParaRPr>
          </a:p>
          <a:p>
            <a:pPr marL="314982" indent="-314982" algn="l">
              <a:lnSpc>
                <a:spcPct val="100000"/>
              </a:lnSpc>
              <a:buClr>
                <a:schemeClr val="accent2"/>
              </a:buClr>
              <a:buFont typeface="Wingdings" panose="05000000000000000000" pitchFamily="2" charset="2"/>
              <a:buChar char="§"/>
            </a:pPr>
            <a: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t>This presentation is not a commitment by Mimecast to deliver any future service, feature, or functionality and should not be relied upon when making a purchasing decision. </a:t>
            </a:r>
            <a:b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br>
            <a:endPar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endParaRPr>
          </a:p>
          <a:p>
            <a:pPr marL="314982" indent="-314982" algn="l">
              <a:lnSpc>
                <a:spcPct val="100000"/>
              </a:lnSpc>
              <a:buClr>
                <a:schemeClr val="accent2"/>
              </a:buClr>
              <a:buFont typeface="Wingdings" panose="05000000000000000000" pitchFamily="2" charset="2"/>
              <a:buChar char="§"/>
            </a:pPr>
            <a:r>
              <a:rPr lang="en-US" sz="1800" b="0" i="0" kern="0" dirty="0">
                <a:solidFill>
                  <a:schemeClr val="tx2"/>
                </a:solidFill>
                <a:latin typeface="Calibri" panose="020F0502020204030204" pitchFamily="34" charset="0"/>
                <a:ea typeface="Open Sans" panose="020B0606030504020204" pitchFamily="34" charset="0"/>
                <a:cs typeface="Calibri" panose="020F0502020204030204" pitchFamily="34" charset="0"/>
              </a:rPr>
              <a:t>The development release and timing of any service, feature, or functionality contained herein shall be at the sole discretion of Mimecast.</a:t>
            </a:r>
          </a:p>
        </p:txBody>
      </p:sp>
      <p:sp>
        <p:nvSpPr>
          <p:cNvPr id="14" name="TextBox 13">
            <a:extLst>
              <a:ext uri="{FF2B5EF4-FFF2-40B4-BE49-F238E27FC236}">
                <a16:creationId xmlns:a16="http://schemas.microsoft.com/office/drawing/2014/main" id="{FA40BEF3-06D2-6B4F-B5EF-5803513B88C1}"/>
              </a:ext>
            </a:extLst>
          </p:cNvPr>
          <p:cNvSpPr txBox="1"/>
          <p:nvPr userDrawn="1"/>
        </p:nvSpPr>
        <p:spPr>
          <a:xfrm>
            <a:off x="750094" y="7094233"/>
            <a:ext cx="2491867"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Mimecast. All Rights Reserved.</a:t>
            </a:r>
          </a:p>
        </p:txBody>
      </p:sp>
      <p:cxnSp>
        <p:nvCxnSpPr>
          <p:cNvPr id="15" name="Straight Connector 14">
            <a:extLst>
              <a:ext uri="{FF2B5EF4-FFF2-40B4-BE49-F238E27FC236}">
                <a16:creationId xmlns:a16="http://schemas.microsoft.com/office/drawing/2014/main" id="{5FB808DE-1C4B-9C48-9BC4-F31937DFF945}"/>
              </a:ext>
            </a:extLst>
          </p:cNvPr>
          <p:cNvCxnSpPr/>
          <p:nvPr userDrawn="1"/>
        </p:nvCxnSpPr>
        <p:spPr>
          <a:xfrm>
            <a:off x="12499701" y="7096046"/>
            <a:ext cx="0" cy="227192"/>
          </a:xfrm>
          <a:prstGeom prst="line">
            <a:avLst/>
          </a:prstGeom>
          <a:ln w="12700">
            <a:solidFill>
              <a:srgbClr val="201F60"/>
            </a:solidFill>
          </a:ln>
        </p:spPr>
        <p:style>
          <a:lnRef idx="1">
            <a:schemeClr val="accent1"/>
          </a:lnRef>
          <a:fillRef idx="0">
            <a:schemeClr val="accent1"/>
          </a:fillRef>
          <a:effectRef idx="0">
            <a:schemeClr val="accent1"/>
          </a:effectRef>
          <a:fontRef idx="minor">
            <a:schemeClr val="tx1"/>
          </a:fontRef>
        </p:style>
      </p:cxnSp>
      <p:sp>
        <p:nvSpPr>
          <p:cNvPr id="16" name="Shape 29">
            <a:extLst>
              <a:ext uri="{FF2B5EF4-FFF2-40B4-BE49-F238E27FC236}">
                <a16:creationId xmlns:a16="http://schemas.microsoft.com/office/drawing/2014/main" id="{C2D14365-1EEE-3049-89E0-44E3F6895A4A}"/>
              </a:ext>
            </a:extLst>
          </p:cNvPr>
          <p:cNvSpPr/>
          <p:nvPr userDrawn="1"/>
        </p:nvSpPr>
        <p:spPr>
          <a:xfrm>
            <a:off x="12599600" y="7081402"/>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tx2"/>
                </a:solidFill>
                <a:latin typeface="Calibri" panose="020F0502020204030204" pitchFamily="34" charset="0"/>
                <a:ea typeface="Open Sans" panose="020B0606030504020204" pitchFamily="34" charset="0"/>
                <a:cs typeface="Calibri" panose="020F0502020204030204" pitchFamily="34" charset="0"/>
              </a:rPr>
              <a:pPr>
                <a:spcBef>
                  <a:spcPts val="4500"/>
                </a:spcBef>
                <a:defRPr sz="2800">
                  <a:solidFill>
                    <a:srgbClr val="797979"/>
                  </a:solidFill>
                </a:defRPr>
              </a:pPr>
              <a:t>‹#›</a:t>
            </a:fld>
            <a:r>
              <a:rPr sz="1000" b="0" i="0" dirty="0">
                <a:solidFill>
                  <a:schemeClr val="tx2"/>
                </a:solidFill>
                <a:latin typeface="Calibri" panose="020F0502020204030204" pitchFamily="34" charset="0"/>
                <a:ea typeface="Open Sans" panose="020B0606030504020204" pitchFamily="34" charset="0"/>
                <a:cs typeface="Calibri" panose="020F0502020204030204" pitchFamily="34" charset="0"/>
              </a:rPr>
              <a:t>￼</a:t>
            </a:r>
          </a:p>
        </p:txBody>
      </p:sp>
      <p:pic>
        <p:nvPicPr>
          <p:cNvPr id="17" name="Picture 16">
            <a:extLst>
              <a:ext uri="{FF2B5EF4-FFF2-40B4-BE49-F238E27FC236}">
                <a16:creationId xmlns:a16="http://schemas.microsoft.com/office/drawing/2014/main" id="{4E728DF4-2F74-9E46-B451-3FB9EEF2C9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76669" y="7123373"/>
            <a:ext cx="918442" cy="155519"/>
          </a:xfrm>
          <a:prstGeom prst="rect">
            <a:avLst/>
          </a:prstGeom>
        </p:spPr>
      </p:pic>
      <p:cxnSp>
        <p:nvCxnSpPr>
          <p:cNvPr id="18" name="Straight Connector 17">
            <a:extLst>
              <a:ext uri="{FF2B5EF4-FFF2-40B4-BE49-F238E27FC236}">
                <a16:creationId xmlns:a16="http://schemas.microsoft.com/office/drawing/2014/main" id="{5A51E6CF-4012-B54A-ADEE-F56ABD412996}"/>
              </a:ext>
            </a:extLst>
          </p:cNvPr>
          <p:cNvCxnSpPr/>
          <p:nvPr userDrawn="1"/>
        </p:nvCxnSpPr>
        <p:spPr>
          <a:xfrm>
            <a:off x="12499858" y="6992133"/>
            <a:ext cx="0" cy="4024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3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Data Sh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611EFD-617E-C9D4-3B25-5452B55A11D3}"/>
              </a:ext>
            </a:extLst>
          </p:cNvPr>
          <p:cNvGrpSpPr/>
          <p:nvPr userDrawn="1"/>
        </p:nvGrpSpPr>
        <p:grpSpPr>
          <a:xfrm>
            <a:off x="535744" y="0"/>
            <a:ext cx="3049947" cy="2174397"/>
            <a:chOff x="922233" y="-1"/>
            <a:chExt cx="3280489" cy="2338757"/>
          </a:xfrm>
        </p:grpSpPr>
        <p:sp>
          <p:nvSpPr>
            <p:cNvPr id="3" name="Round Single Corner of Rectangle 2">
              <a:extLst>
                <a:ext uri="{FF2B5EF4-FFF2-40B4-BE49-F238E27FC236}">
                  <a16:creationId xmlns:a16="http://schemas.microsoft.com/office/drawing/2014/main" id="{9AF6FAD9-07A3-77B7-A7A4-9EC76FC09BDA}"/>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4" name="Picture 3">
              <a:extLst>
                <a:ext uri="{FF2B5EF4-FFF2-40B4-BE49-F238E27FC236}">
                  <a16:creationId xmlns:a16="http://schemas.microsoft.com/office/drawing/2014/main" id="{635FE8B8-E7DC-2893-FFD1-74E7BA98201C}"/>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8" name="Picture 7" descr="Shape, rectangle&#10;&#10;Description automatically generated">
            <a:extLst>
              <a:ext uri="{FF2B5EF4-FFF2-40B4-BE49-F238E27FC236}">
                <a16:creationId xmlns:a16="http://schemas.microsoft.com/office/drawing/2014/main" id="{D8897EBE-74BD-5E5C-2C96-7102746D90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1719824507"/>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Title Data Sh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81B636-2946-19BA-3394-1947EFF511DF}"/>
              </a:ext>
            </a:extLst>
          </p:cNvPr>
          <p:cNvGrpSpPr/>
          <p:nvPr userDrawn="1"/>
        </p:nvGrpSpPr>
        <p:grpSpPr>
          <a:xfrm>
            <a:off x="535744" y="0"/>
            <a:ext cx="3049947" cy="2174397"/>
            <a:chOff x="922233" y="-1"/>
            <a:chExt cx="3280489" cy="2338757"/>
          </a:xfrm>
        </p:grpSpPr>
        <p:sp>
          <p:nvSpPr>
            <p:cNvPr id="11" name="Round Single Corner of Rectangle 10">
              <a:extLst>
                <a:ext uri="{FF2B5EF4-FFF2-40B4-BE49-F238E27FC236}">
                  <a16:creationId xmlns:a16="http://schemas.microsoft.com/office/drawing/2014/main" id="{49EB25FD-DEDC-5343-3C33-B6CAEEB505E8}"/>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12" name="Picture 11">
              <a:extLst>
                <a:ext uri="{FF2B5EF4-FFF2-40B4-BE49-F238E27FC236}">
                  <a16:creationId xmlns:a16="http://schemas.microsoft.com/office/drawing/2014/main" id="{85968DED-1B7B-EEF0-8411-07FFBC0D19D5}"/>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13" name="Picture 12" descr="Shape, rectangle&#10;&#10;Description automatically generated">
            <a:extLst>
              <a:ext uri="{FF2B5EF4-FFF2-40B4-BE49-F238E27FC236}">
                <a16:creationId xmlns:a16="http://schemas.microsoft.com/office/drawing/2014/main" id="{872513C3-9999-CBBC-9139-7D7837CC3D3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2989826389"/>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Data Sh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48673B-3FC9-48F2-ED3E-04D909D2DF8B}"/>
              </a:ext>
            </a:extLst>
          </p:cNvPr>
          <p:cNvGrpSpPr/>
          <p:nvPr userDrawn="1"/>
        </p:nvGrpSpPr>
        <p:grpSpPr>
          <a:xfrm>
            <a:off x="535744" y="0"/>
            <a:ext cx="3049947" cy="2174397"/>
            <a:chOff x="922233" y="-1"/>
            <a:chExt cx="3280489" cy="2338757"/>
          </a:xfrm>
        </p:grpSpPr>
        <p:sp>
          <p:nvSpPr>
            <p:cNvPr id="3" name="Round Single Corner of Rectangle 2">
              <a:extLst>
                <a:ext uri="{FF2B5EF4-FFF2-40B4-BE49-F238E27FC236}">
                  <a16:creationId xmlns:a16="http://schemas.microsoft.com/office/drawing/2014/main" id="{D0764BE0-20F2-D0A1-EE26-F96CE2E3223A}"/>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4" name="Picture 3">
              <a:extLst>
                <a:ext uri="{FF2B5EF4-FFF2-40B4-BE49-F238E27FC236}">
                  <a16:creationId xmlns:a16="http://schemas.microsoft.com/office/drawing/2014/main" id="{B2AA5996-3BDA-8535-8BE6-F8483C5E88C8}"/>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6" name="Picture 5" descr="Shape, rectangle&#10;&#10;Description automatically generated">
            <a:extLst>
              <a:ext uri="{FF2B5EF4-FFF2-40B4-BE49-F238E27FC236}">
                <a16:creationId xmlns:a16="http://schemas.microsoft.com/office/drawing/2014/main" id="{D4693FD6-5A01-3AB5-D4D2-70529D4B4FB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3928841866"/>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itle Data Sh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0E69906-9409-5EEA-1567-E494F33511E1}"/>
              </a:ext>
            </a:extLst>
          </p:cNvPr>
          <p:cNvGrpSpPr/>
          <p:nvPr userDrawn="1"/>
        </p:nvGrpSpPr>
        <p:grpSpPr>
          <a:xfrm>
            <a:off x="535744" y="0"/>
            <a:ext cx="3049947" cy="2174397"/>
            <a:chOff x="922233" y="-1"/>
            <a:chExt cx="3280489" cy="2338757"/>
          </a:xfrm>
        </p:grpSpPr>
        <p:sp>
          <p:nvSpPr>
            <p:cNvPr id="13" name="Round Single Corner of Rectangle 12">
              <a:extLst>
                <a:ext uri="{FF2B5EF4-FFF2-40B4-BE49-F238E27FC236}">
                  <a16:creationId xmlns:a16="http://schemas.microsoft.com/office/drawing/2014/main" id="{FD9711FD-1253-CAD0-230F-FC7DC8B1617C}"/>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14" name="Picture 13">
              <a:extLst>
                <a:ext uri="{FF2B5EF4-FFF2-40B4-BE49-F238E27FC236}">
                  <a16:creationId xmlns:a16="http://schemas.microsoft.com/office/drawing/2014/main" id="{2E3407E4-1571-6090-F4D1-DD741DC1FBD5}"/>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16" name="Picture 15" descr="Shape, rectangle&#10;&#10;Description automatically generated">
            <a:extLst>
              <a:ext uri="{FF2B5EF4-FFF2-40B4-BE49-F238E27FC236}">
                <a16:creationId xmlns:a16="http://schemas.microsoft.com/office/drawing/2014/main" id="{FB3989AB-67F5-BF8D-C2C4-3F5CAEE943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2177621948"/>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Data Sh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ACACE3-CC2B-8D1F-1C85-C4D2FFEA8A8E}"/>
              </a:ext>
            </a:extLst>
          </p:cNvPr>
          <p:cNvGrpSpPr/>
          <p:nvPr userDrawn="1"/>
        </p:nvGrpSpPr>
        <p:grpSpPr>
          <a:xfrm>
            <a:off x="535744" y="0"/>
            <a:ext cx="3049947" cy="2174397"/>
            <a:chOff x="922233" y="-1"/>
            <a:chExt cx="3280489" cy="2338757"/>
          </a:xfrm>
        </p:grpSpPr>
        <p:sp>
          <p:nvSpPr>
            <p:cNvPr id="3" name="Round Single Corner of Rectangle 2">
              <a:extLst>
                <a:ext uri="{FF2B5EF4-FFF2-40B4-BE49-F238E27FC236}">
                  <a16:creationId xmlns:a16="http://schemas.microsoft.com/office/drawing/2014/main" id="{6C2A557B-473C-ABD9-9461-91E8AB2A6552}"/>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4" name="Picture 3">
              <a:extLst>
                <a:ext uri="{FF2B5EF4-FFF2-40B4-BE49-F238E27FC236}">
                  <a16:creationId xmlns:a16="http://schemas.microsoft.com/office/drawing/2014/main" id="{C05156AF-1FA1-1D1F-1F46-209D3499FDC0}"/>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9" name="Picture 8" descr="Shape, rectangle&#10;&#10;Description automatically generated">
            <a:extLst>
              <a:ext uri="{FF2B5EF4-FFF2-40B4-BE49-F238E27FC236}">
                <a16:creationId xmlns:a16="http://schemas.microsoft.com/office/drawing/2014/main" id="{A8F1E488-C0F7-D44E-8209-111FC9636B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1392919317"/>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itle Data Sh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044BB8-43A6-760C-801B-780B51C23502}"/>
              </a:ext>
            </a:extLst>
          </p:cNvPr>
          <p:cNvGrpSpPr/>
          <p:nvPr userDrawn="1"/>
        </p:nvGrpSpPr>
        <p:grpSpPr>
          <a:xfrm>
            <a:off x="535744" y="0"/>
            <a:ext cx="3049947" cy="2174397"/>
            <a:chOff x="922233" y="-1"/>
            <a:chExt cx="3280489" cy="2338757"/>
          </a:xfrm>
        </p:grpSpPr>
        <p:sp>
          <p:nvSpPr>
            <p:cNvPr id="7" name="Round Single Corner of Rectangle 6">
              <a:extLst>
                <a:ext uri="{FF2B5EF4-FFF2-40B4-BE49-F238E27FC236}">
                  <a16:creationId xmlns:a16="http://schemas.microsoft.com/office/drawing/2014/main" id="{19D58A6E-13D6-096C-9BA0-FF3184A440B8}"/>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8" name="Picture 7">
              <a:extLst>
                <a:ext uri="{FF2B5EF4-FFF2-40B4-BE49-F238E27FC236}">
                  <a16:creationId xmlns:a16="http://schemas.microsoft.com/office/drawing/2014/main" id="{C3F42A26-39E9-76F0-DE55-7AF5EFC6403B}"/>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9" name="Picture 8" descr="Shape, rectangle&#10;&#10;Description automatically generated">
            <a:extLst>
              <a:ext uri="{FF2B5EF4-FFF2-40B4-BE49-F238E27FC236}">
                <a16:creationId xmlns:a16="http://schemas.microsoft.com/office/drawing/2014/main" id="{1FA114CA-8D08-F216-6DBA-19FF6C09D4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2994075993"/>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Data Shee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E269457-C2EB-DE8C-F7F0-E5F1B6540A80}"/>
              </a:ext>
            </a:extLst>
          </p:cNvPr>
          <p:cNvGrpSpPr/>
          <p:nvPr userDrawn="1"/>
        </p:nvGrpSpPr>
        <p:grpSpPr>
          <a:xfrm>
            <a:off x="535744" y="0"/>
            <a:ext cx="3049947" cy="2174397"/>
            <a:chOff x="922233" y="-1"/>
            <a:chExt cx="3280489" cy="2338757"/>
          </a:xfrm>
        </p:grpSpPr>
        <p:sp>
          <p:nvSpPr>
            <p:cNvPr id="7" name="Round Single Corner of Rectangle 6">
              <a:extLst>
                <a:ext uri="{FF2B5EF4-FFF2-40B4-BE49-F238E27FC236}">
                  <a16:creationId xmlns:a16="http://schemas.microsoft.com/office/drawing/2014/main" id="{519E9C21-FF8F-98AD-02F9-3E07611C46D7}"/>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8" name="Picture 7">
              <a:extLst>
                <a:ext uri="{FF2B5EF4-FFF2-40B4-BE49-F238E27FC236}">
                  <a16:creationId xmlns:a16="http://schemas.microsoft.com/office/drawing/2014/main" id="{EF43477B-8727-B1C5-1FE7-9E7851C389C1}"/>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9" name="Picture 8" descr="Shape, rectangle&#10;&#10;Description automatically generated">
            <a:extLst>
              <a:ext uri="{FF2B5EF4-FFF2-40B4-BE49-F238E27FC236}">
                <a16:creationId xmlns:a16="http://schemas.microsoft.com/office/drawing/2014/main" id="{23D2B6A4-D1D4-F5C7-8CCD-AB72CE4B91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3202552060"/>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C Blue">
    <p:bg>
      <p:bgPr>
        <a:solidFill>
          <a:srgbClr val="01001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138A10-1896-4C45-A2F2-BC4CB9F18801}"/>
              </a:ext>
            </a:extLst>
          </p:cNvPr>
          <p:cNvSpPr/>
          <p:nvPr userDrawn="1"/>
        </p:nvSpPr>
        <p:spPr>
          <a:xfrm>
            <a:off x="7649426" y="-21220"/>
            <a:ext cx="5790350" cy="760211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latin typeface="Calibri" panose="020F0502020204030204" pitchFamily="34" charset="0"/>
            </a:endParaRPr>
          </a:p>
        </p:txBody>
      </p:sp>
      <p:sp>
        <p:nvSpPr>
          <p:cNvPr id="25" name="Text Placeholder 3">
            <a:extLst>
              <a:ext uri="{FF2B5EF4-FFF2-40B4-BE49-F238E27FC236}">
                <a16:creationId xmlns:a16="http://schemas.microsoft.com/office/drawing/2014/main" id="{42F7255D-28F9-8749-84DD-B8942DF570C1}"/>
              </a:ext>
            </a:extLst>
          </p:cNvPr>
          <p:cNvSpPr>
            <a:spLocks noGrp="1"/>
          </p:cNvSpPr>
          <p:nvPr>
            <p:ph type="body" sz="quarter" idx="31" hasCustomPrompt="1"/>
          </p:nvPr>
        </p:nvSpPr>
        <p:spPr>
          <a:xfrm>
            <a:off x="1040014" y="2845734"/>
            <a:ext cx="4697412" cy="2008187"/>
          </a:xfrm>
        </p:spPr>
        <p:txBody>
          <a:bodyPr>
            <a:normAutofit/>
          </a:bodyPr>
          <a:lstStyle>
            <a:lvl1pPr algn="r">
              <a:defRPr sz="6000" b="1" i="0">
                <a:solidFill>
                  <a:srgbClr val="FF2600"/>
                </a:solidFill>
                <a:latin typeface="Calibri" panose="020F0502020204030204" pitchFamily="34" charset="0"/>
                <a:cs typeface="Calibri" panose="020F0502020204030204" pitchFamily="34" charset="0"/>
              </a:defRPr>
            </a:lvl1pPr>
          </a:lstStyle>
          <a:p>
            <a:pPr lvl="0"/>
            <a:r>
              <a:rPr lang="en-US" dirty="0"/>
              <a:t>Table of Contents</a:t>
            </a:r>
          </a:p>
        </p:txBody>
      </p:sp>
      <p:pic>
        <p:nvPicPr>
          <p:cNvPr id="39" name="Picture 38">
            <a:extLst>
              <a:ext uri="{FF2B5EF4-FFF2-40B4-BE49-F238E27FC236}">
                <a16:creationId xmlns:a16="http://schemas.microsoft.com/office/drawing/2014/main" id="{53969790-AC35-3042-9159-93C100F8E906}"/>
              </a:ext>
            </a:extLst>
          </p:cNvPr>
          <p:cNvPicPr>
            <a:picLocks noChangeAspect="1"/>
          </p:cNvPicPr>
          <p:nvPr userDrawn="1"/>
        </p:nvPicPr>
        <p:blipFill>
          <a:blip r:embed="rId2"/>
          <a:stretch>
            <a:fillRect/>
          </a:stretch>
        </p:blipFill>
        <p:spPr>
          <a:xfrm>
            <a:off x="630006" y="6544257"/>
            <a:ext cx="2014067" cy="342599"/>
          </a:xfrm>
          <a:prstGeom prst="rect">
            <a:avLst/>
          </a:prstGeom>
        </p:spPr>
      </p:pic>
    </p:spTree>
    <p:extLst>
      <p:ext uri="{BB962C8B-B14F-4D97-AF65-F5344CB8AC3E}">
        <p14:creationId xmlns:p14="http://schemas.microsoft.com/office/powerpoint/2010/main" val="120245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Divider Slide Yello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DD231-9A33-9E4E-4320-BFC971BE3823}"/>
              </a:ext>
            </a:extLst>
          </p:cNvPr>
          <p:cNvSpPr/>
          <p:nvPr userDrawn="1"/>
        </p:nvSpPr>
        <p:spPr>
          <a:xfrm>
            <a:off x="0" y="0"/>
            <a:ext cx="6400797" cy="7559676"/>
          </a:xfrm>
          <a:prstGeom prst="rect">
            <a:avLst/>
          </a:prstGeom>
          <a:solidFill>
            <a:srgbClr val="01001D"/>
          </a:solidFill>
          <a:scene3d>
            <a:camera prst="orthographicFront"/>
            <a:lightRig rig="threePt" dir="t"/>
          </a:scene3d>
          <a:sp3d prstMaterial="dkEdge">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4C635F-EDCF-28B3-1782-7C741657B344}"/>
              </a:ext>
            </a:extLst>
          </p:cNvPr>
          <p:cNvPicPr>
            <a:picLocks noChangeAspect="1"/>
          </p:cNvPicPr>
          <p:nvPr userDrawn="1"/>
        </p:nvPicPr>
        <p:blipFill>
          <a:blip r:embed="rId3"/>
          <a:stretch>
            <a:fillRect/>
          </a:stretch>
        </p:blipFill>
        <p:spPr>
          <a:xfrm>
            <a:off x="583027" y="576471"/>
            <a:ext cx="1237732" cy="1060913"/>
          </a:xfrm>
          <a:prstGeom prst="rect">
            <a:avLst/>
          </a:prstGeom>
        </p:spPr>
      </p:pic>
      <p:pic>
        <p:nvPicPr>
          <p:cNvPr id="10" name="Picture 9">
            <a:extLst>
              <a:ext uri="{FF2B5EF4-FFF2-40B4-BE49-F238E27FC236}">
                <a16:creationId xmlns:a16="http://schemas.microsoft.com/office/drawing/2014/main" id="{F5D09F6B-5361-7F02-D18D-061319BB1741}"/>
              </a:ext>
            </a:extLst>
          </p:cNvPr>
          <p:cNvPicPr>
            <a:picLocks noChangeAspect="1"/>
          </p:cNvPicPr>
          <p:nvPr userDrawn="1"/>
        </p:nvPicPr>
        <p:blipFill>
          <a:blip r:embed="rId4"/>
          <a:stretch>
            <a:fillRect/>
          </a:stretch>
        </p:blipFill>
        <p:spPr>
          <a:xfrm>
            <a:off x="583027" y="5449162"/>
            <a:ext cx="4386538" cy="2471289"/>
          </a:xfrm>
          <a:prstGeom prst="rect">
            <a:avLst/>
          </a:prstGeom>
        </p:spPr>
      </p:pic>
    </p:spTree>
    <p:extLst>
      <p:ext uri="{BB962C8B-B14F-4D97-AF65-F5344CB8AC3E}">
        <p14:creationId xmlns:p14="http://schemas.microsoft.com/office/powerpoint/2010/main" val="3978425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Divider Slide Yello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33ED70-FFE9-C3A6-50E4-469AA131215A}"/>
              </a:ext>
            </a:extLst>
          </p:cNvPr>
          <p:cNvSpPr/>
          <p:nvPr userDrawn="1"/>
        </p:nvSpPr>
        <p:spPr>
          <a:xfrm>
            <a:off x="0" y="0"/>
            <a:ext cx="6400797" cy="7559676"/>
          </a:xfrm>
          <a:prstGeom prst="rect">
            <a:avLst/>
          </a:prstGeom>
          <a:solidFill>
            <a:srgbClr val="0100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4F34B7-66FD-C06C-B3E1-603123C5D5C2}"/>
              </a:ext>
            </a:extLst>
          </p:cNvPr>
          <p:cNvPicPr>
            <a:picLocks noChangeAspect="1"/>
          </p:cNvPicPr>
          <p:nvPr userDrawn="1"/>
        </p:nvPicPr>
        <p:blipFill>
          <a:blip r:embed="rId3"/>
          <a:stretch>
            <a:fillRect/>
          </a:stretch>
        </p:blipFill>
        <p:spPr>
          <a:xfrm>
            <a:off x="583027" y="533883"/>
            <a:ext cx="1581707" cy="1255161"/>
          </a:xfrm>
          <a:prstGeom prst="rect">
            <a:avLst/>
          </a:prstGeom>
        </p:spPr>
      </p:pic>
      <p:pic>
        <p:nvPicPr>
          <p:cNvPr id="10" name="Picture 9">
            <a:extLst>
              <a:ext uri="{FF2B5EF4-FFF2-40B4-BE49-F238E27FC236}">
                <a16:creationId xmlns:a16="http://schemas.microsoft.com/office/drawing/2014/main" id="{CA245DE3-09C6-4F93-1B78-67012EDE1425}"/>
              </a:ext>
            </a:extLst>
          </p:cNvPr>
          <p:cNvPicPr>
            <a:picLocks noChangeAspect="1"/>
          </p:cNvPicPr>
          <p:nvPr userDrawn="1"/>
        </p:nvPicPr>
        <p:blipFill>
          <a:blip r:embed="rId4"/>
          <a:stretch>
            <a:fillRect/>
          </a:stretch>
        </p:blipFill>
        <p:spPr>
          <a:xfrm>
            <a:off x="583027" y="5449162"/>
            <a:ext cx="4386538" cy="2471289"/>
          </a:xfrm>
          <a:prstGeom prst="rect">
            <a:avLst/>
          </a:prstGeom>
        </p:spPr>
      </p:pic>
    </p:spTree>
    <p:extLst>
      <p:ext uri="{BB962C8B-B14F-4D97-AF65-F5344CB8AC3E}">
        <p14:creationId xmlns:p14="http://schemas.microsoft.com/office/powerpoint/2010/main" val="291596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ase Stud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7139A7-F6E5-15F1-ACCF-599DE47941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8174" y="7096573"/>
            <a:ext cx="1237945" cy="209620"/>
          </a:xfrm>
          <a:prstGeom prst="rect">
            <a:avLst/>
          </a:prstGeom>
        </p:spPr>
      </p:pic>
    </p:spTree>
    <p:extLst>
      <p:ext uri="{BB962C8B-B14F-4D97-AF65-F5344CB8AC3E}">
        <p14:creationId xmlns:p14="http://schemas.microsoft.com/office/powerpoint/2010/main" val="1860358500"/>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Divider Slide Yello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300663-1E5A-CD1B-55AE-6506AE4F4ED7}"/>
              </a:ext>
            </a:extLst>
          </p:cNvPr>
          <p:cNvSpPr/>
          <p:nvPr userDrawn="1"/>
        </p:nvSpPr>
        <p:spPr>
          <a:xfrm>
            <a:off x="0" y="0"/>
            <a:ext cx="6400797" cy="7559675"/>
          </a:xfrm>
          <a:prstGeom prst="rect">
            <a:avLst/>
          </a:prstGeom>
          <a:solidFill>
            <a:srgbClr val="0100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1D69BE9-8567-FCAF-0C4F-1D07FCAE6159}"/>
              </a:ext>
            </a:extLst>
          </p:cNvPr>
          <p:cNvPicPr>
            <a:picLocks noChangeAspect="1"/>
          </p:cNvPicPr>
          <p:nvPr userDrawn="1"/>
        </p:nvPicPr>
        <p:blipFill>
          <a:blip r:embed="rId3"/>
          <a:stretch>
            <a:fillRect/>
          </a:stretch>
        </p:blipFill>
        <p:spPr>
          <a:xfrm>
            <a:off x="583027" y="409921"/>
            <a:ext cx="979315" cy="1262228"/>
          </a:xfrm>
          <a:prstGeom prst="rect">
            <a:avLst/>
          </a:prstGeom>
        </p:spPr>
      </p:pic>
      <p:pic>
        <p:nvPicPr>
          <p:cNvPr id="10" name="Picture 9">
            <a:extLst>
              <a:ext uri="{FF2B5EF4-FFF2-40B4-BE49-F238E27FC236}">
                <a16:creationId xmlns:a16="http://schemas.microsoft.com/office/drawing/2014/main" id="{96E3DA5E-88A1-DF3B-49C9-63E2310DFEE7}"/>
              </a:ext>
            </a:extLst>
          </p:cNvPr>
          <p:cNvPicPr>
            <a:picLocks noChangeAspect="1"/>
          </p:cNvPicPr>
          <p:nvPr userDrawn="1"/>
        </p:nvPicPr>
        <p:blipFill>
          <a:blip r:embed="rId4"/>
          <a:stretch>
            <a:fillRect/>
          </a:stretch>
        </p:blipFill>
        <p:spPr>
          <a:xfrm>
            <a:off x="583027" y="5449162"/>
            <a:ext cx="4386538" cy="2471289"/>
          </a:xfrm>
          <a:prstGeom prst="rect">
            <a:avLst/>
          </a:prstGeom>
        </p:spPr>
      </p:pic>
    </p:spTree>
    <p:extLst>
      <p:ext uri="{BB962C8B-B14F-4D97-AF65-F5344CB8AC3E}">
        <p14:creationId xmlns:p14="http://schemas.microsoft.com/office/powerpoint/2010/main" val="3632333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8_Divider Slide Yello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12A89C-5581-E059-3E3E-43C2DD25AF4B}"/>
              </a:ext>
            </a:extLst>
          </p:cNvPr>
          <p:cNvSpPr/>
          <p:nvPr userDrawn="1"/>
        </p:nvSpPr>
        <p:spPr>
          <a:xfrm>
            <a:off x="0" y="0"/>
            <a:ext cx="6400797" cy="7559676"/>
          </a:xfrm>
          <a:prstGeom prst="rect">
            <a:avLst/>
          </a:prstGeom>
          <a:solidFill>
            <a:srgbClr val="0100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75A582-E6B9-B5D7-C8A9-D0931E538DB0}"/>
              </a:ext>
            </a:extLst>
          </p:cNvPr>
          <p:cNvPicPr>
            <a:picLocks noChangeAspect="1"/>
          </p:cNvPicPr>
          <p:nvPr userDrawn="1"/>
        </p:nvPicPr>
        <p:blipFill>
          <a:blip r:embed="rId3"/>
          <a:stretch>
            <a:fillRect/>
          </a:stretch>
        </p:blipFill>
        <p:spPr>
          <a:xfrm>
            <a:off x="583027" y="5449162"/>
            <a:ext cx="4386538" cy="2471289"/>
          </a:xfrm>
          <a:prstGeom prst="rect">
            <a:avLst/>
          </a:prstGeom>
        </p:spPr>
      </p:pic>
      <p:pic>
        <p:nvPicPr>
          <p:cNvPr id="2" name="Picture 1">
            <a:extLst>
              <a:ext uri="{FF2B5EF4-FFF2-40B4-BE49-F238E27FC236}">
                <a16:creationId xmlns:a16="http://schemas.microsoft.com/office/drawing/2014/main" id="{93092ECB-1E8A-5B47-0F30-238242468427}"/>
              </a:ext>
            </a:extLst>
          </p:cNvPr>
          <p:cNvPicPr>
            <a:picLocks noChangeAspect="1"/>
          </p:cNvPicPr>
          <p:nvPr userDrawn="1"/>
        </p:nvPicPr>
        <p:blipFill>
          <a:blip r:embed="rId4"/>
          <a:stretch>
            <a:fillRect/>
          </a:stretch>
        </p:blipFill>
        <p:spPr>
          <a:xfrm>
            <a:off x="583027" y="487255"/>
            <a:ext cx="1394054" cy="561783"/>
          </a:xfrm>
          <a:prstGeom prst="rect">
            <a:avLst/>
          </a:prstGeom>
        </p:spPr>
      </p:pic>
    </p:spTree>
    <p:extLst>
      <p:ext uri="{BB962C8B-B14F-4D97-AF65-F5344CB8AC3E}">
        <p14:creationId xmlns:p14="http://schemas.microsoft.com/office/powerpoint/2010/main" val="68028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_Left_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D72ACF8-24BE-4A4F-9914-65BA228529C2}"/>
              </a:ext>
            </a:extLst>
          </p:cNvPr>
          <p:cNvSpPr>
            <a:spLocks noGrp="1"/>
          </p:cNvSpPr>
          <p:nvPr>
            <p:ph type="title"/>
          </p:nvPr>
        </p:nvSpPr>
        <p:spPr>
          <a:xfrm>
            <a:off x="928688" y="388938"/>
            <a:ext cx="11582400" cy="723901"/>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800" b="1" i="0" kern="12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10">
            <a:extLst>
              <a:ext uri="{FF2B5EF4-FFF2-40B4-BE49-F238E27FC236}">
                <a16:creationId xmlns:a16="http://schemas.microsoft.com/office/drawing/2014/main" id="{487277EE-214C-43A5-82F9-7604FDF221D4}"/>
              </a:ext>
            </a:extLst>
          </p:cNvPr>
          <p:cNvSpPr>
            <a:spLocks noGrp="1"/>
          </p:cNvSpPr>
          <p:nvPr>
            <p:ph type="body" sz="quarter" idx="13"/>
          </p:nvPr>
        </p:nvSpPr>
        <p:spPr>
          <a:xfrm>
            <a:off x="928609" y="1112838"/>
            <a:ext cx="11575332" cy="449137"/>
          </a:xfrm>
          <a:prstGeom prst="rect">
            <a:avLst/>
          </a:prstGeom>
        </p:spPr>
        <p:txBody>
          <a:bodyPr lIns="0" tIns="0" rIns="0" bIns="0">
            <a:normAutofit/>
          </a:bodyPr>
          <a:lstStyle>
            <a:lvl1pPr>
              <a:defRPr lang="en-US" sz="2800" b="0" i="0" kern="1200" spc="0" baseline="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a:defRPr sz="2600"/>
            </a:lvl2pPr>
            <a:lvl3pPr>
              <a:defRPr sz="2600"/>
            </a:lvl3pPr>
            <a:lvl4pPr>
              <a:defRPr sz="2600"/>
            </a:lvl4pPr>
            <a:lvl5pPr>
              <a:defRPr sz="2600"/>
            </a:lvl5pPr>
          </a:lstStyle>
          <a:p>
            <a:pPr marL="0" marR="0" lvl="0" indent="0" algn="l" defTabSz="801773" rtl="0" eaLnBrk="1" fontAlgn="auto" latinLnBrk="0" hangingPunct="1">
              <a:lnSpc>
                <a:spcPct val="95000"/>
              </a:lnSpc>
              <a:spcBef>
                <a:spcPts val="1200"/>
              </a:spcBef>
              <a:spcAft>
                <a:spcPts val="0"/>
              </a:spcAft>
              <a:buClrTx/>
              <a:buSzTx/>
              <a:buFont typeface="Open Sans" panose="020B0502040204020203" pitchFamily="34" charset="0"/>
              <a:buNone/>
              <a:tabLst/>
            </a:pPr>
            <a:r>
              <a:rPr lang="en-US" dirty="0"/>
              <a:t>Click to edit Master text styles</a:t>
            </a:r>
          </a:p>
        </p:txBody>
      </p:sp>
      <p:sp>
        <p:nvSpPr>
          <p:cNvPr id="23" name="Content Placeholder 17"/>
          <p:cNvSpPr>
            <a:spLocks noGrp="1"/>
          </p:cNvSpPr>
          <p:nvPr>
            <p:ph sz="quarter" idx="18" hasCustomPrompt="1"/>
          </p:nvPr>
        </p:nvSpPr>
        <p:spPr>
          <a:xfrm>
            <a:off x="928609" y="2141538"/>
            <a:ext cx="4934217" cy="4686300"/>
          </a:xfrm>
          <a:prstGeom prst="rect">
            <a:avLst/>
          </a:prstGeom>
        </p:spPr>
        <p:txBody>
          <a:bodyPr lIns="0" tIns="0" rIns="0" bIns="0">
            <a:normAutofit/>
          </a:bodyPr>
          <a:lstStyle>
            <a:lvl1pPr marL="0" indent="0">
              <a:buNone/>
              <a:defRPr sz="2000">
                <a:solidFill>
                  <a:schemeClr val="tx2"/>
                </a:solidFill>
              </a:defRPr>
            </a:lvl1pPr>
            <a:lvl2pPr marL="0" indent="-228600">
              <a:buClr>
                <a:srgbClr val="01001D"/>
              </a:buClr>
              <a:buFont typeface="Wingdings" panose="05000000000000000000" pitchFamily="2" charset="2"/>
              <a:buChar char="§"/>
              <a:defRPr sz="2000" b="0" i="0">
                <a:solidFill>
                  <a:schemeClr val="tx2"/>
                </a:solidFill>
              </a:defRPr>
            </a:lvl2pPr>
            <a:lvl3pPr marL="457200" indent="-228600">
              <a:buClr>
                <a:srgbClr val="EE2F41"/>
              </a:buClr>
              <a:buSzPct val="80000"/>
              <a:buFont typeface="Wingdings" panose="05000000000000000000" pitchFamily="2" charset="2"/>
              <a:buChar char="§"/>
              <a:defRPr sz="1600" b="0" i="0">
                <a:solidFill>
                  <a:schemeClr val="tx2"/>
                </a:solidFill>
              </a:defRPr>
            </a:lvl3pPr>
            <a:lvl4pPr marL="685800" indent="-228600">
              <a:buClr>
                <a:schemeClr val="accent4"/>
              </a:buClr>
              <a:buSzPct val="80000"/>
              <a:buFont typeface="Wingdings" panose="05000000000000000000" pitchFamily="2" charset="2"/>
              <a:buChar char="§"/>
              <a:defRPr sz="1400" b="0" i="0">
                <a:solidFill>
                  <a:schemeClr val="tx2"/>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34723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_left_blue">
    <p:bg>
      <p:bgPr>
        <a:solidFill>
          <a:srgbClr val="01001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D72ACF8-24BE-4A4F-9914-65BA228529C2}"/>
              </a:ext>
            </a:extLst>
          </p:cNvPr>
          <p:cNvSpPr>
            <a:spLocks noGrp="1"/>
          </p:cNvSpPr>
          <p:nvPr>
            <p:ph type="title"/>
          </p:nvPr>
        </p:nvSpPr>
        <p:spPr>
          <a:xfrm>
            <a:off x="928688" y="388938"/>
            <a:ext cx="11582400" cy="723901"/>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800" b="1" i="0" kern="120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10">
            <a:extLst>
              <a:ext uri="{FF2B5EF4-FFF2-40B4-BE49-F238E27FC236}">
                <a16:creationId xmlns:a16="http://schemas.microsoft.com/office/drawing/2014/main" id="{487277EE-214C-43A5-82F9-7604FDF221D4}"/>
              </a:ext>
            </a:extLst>
          </p:cNvPr>
          <p:cNvSpPr>
            <a:spLocks noGrp="1"/>
          </p:cNvSpPr>
          <p:nvPr>
            <p:ph type="body" sz="quarter" idx="13"/>
          </p:nvPr>
        </p:nvSpPr>
        <p:spPr>
          <a:xfrm>
            <a:off x="928609" y="1112838"/>
            <a:ext cx="11575332" cy="449137"/>
          </a:xfrm>
          <a:prstGeom prst="rect">
            <a:avLst/>
          </a:prstGeom>
        </p:spPr>
        <p:txBody>
          <a:bodyPr lIns="0" tIns="0" rIns="0" bIns="0">
            <a:normAutofit/>
          </a:bodyPr>
          <a:lstStyle>
            <a:lvl1pPr>
              <a:defRPr lang="en-US" sz="2800" b="0" i="0" kern="1200" spc="0" baseline="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sz="2600"/>
            </a:lvl2pPr>
            <a:lvl3pPr>
              <a:defRPr sz="2600"/>
            </a:lvl3pPr>
            <a:lvl4pPr>
              <a:defRPr sz="2600"/>
            </a:lvl4pPr>
            <a:lvl5pPr>
              <a:defRPr sz="2600"/>
            </a:lvl5pPr>
          </a:lstStyle>
          <a:p>
            <a:pPr marL="0" marR="0" lvl="0" indent="0" algn="l" defTabSz="801773" rtl="0" eaLnBrk="1" fontAlgn="auto" latinLnBrk="0" hangingPunct="1">
              <a:lnSpc>
                <a:spcPct val="95000"/>
              </a:lnSpc>
              <a:spcBef>
                <a:spcPts val="1200"/>
              </a:spcBef>
              <a:spcAft>
                <a:spcPts val="0"/>
              </a:spcAft>
              <a:buClrTx/>
              <a:buSzTx/>
              <a:buFont typeface="Open Sans" panose="020B0502040204020203" pitchFamily="34" charset="0"/>
              <a:buNone/>
              <a:tabLst/>
            </a:pPr>
            <a:r>
              <a:rPr lang="en-US" dirty="0"/>
              <a:t>Click to edit Master text styles</a:t>
            </a:r>
          </a:p>
        </p:txBody>
      </p:sp>
      <p:sp>
        <p:nvSpPr>
          <p:cNvPr id="23" name="Content Placeholder 17"/>
          <p:cNvSpPr>
            <a:spLocks noGrp="1"/>
          </p:cNvSpPr>
          <p:nvPr>
            <p:ph sz="quarter" idx="18" hasCustomPrompt="1"/>
          </p:nvPr>
        </p:nvSpPr>
        <p:spPr>
          <a:xfrm>
            <a:off x="928609" y="2141538"/>
            <a:ext cx="4934217" cy="4686300"/>
          </a:xfrm>
          <a:prstGeom prst="rect">
            <a:avLst/>
          </a:prstGeom>
        </p:spPr>
        <p:txBody>
          <a:bodyPr lIns="0" tIns="0" rIns="0" bIns="0">
            <a:normAutofit/>
          </a:bodyPr>
          <a:lstStyle>
            <a:lvl1pPr marL="0" indent="0">
              <a:buNone/>
              <a:defRPr sz="2000">
                <a:solidFill>
                  <a:schemeClr val="tx2"/>
                </a:solidFill>
              </a:defRPr>
            </a:lvl1pPr>
            <a:lvl2pPr marL="0" indent="-228600">
              <a:buClr>
                <a:schemeClr val="bg1"/>
              </a:buClr>
              <a:buFont typeface="Wingdings" panose="05000000000000000000" pitchFamily="2" charset="2"/>
              <a:buChar char="§"/>
              <a:defRPr sz="2000" b="0" i="0">
                <a:solidFill>
                  <a:schemeClr val="bg1"/>
                </a:solidFill>
              </a:defRPr>
            </a:lvl2pPr>
            <a:lvl3pPr marL="457200" indent="-228600">
              <a:buClr>
                <a:srgbClr val="EE2F41"/>
              </a:buClr>
              <a:buSzPct val="80000"/>
              <a:buFont typeface="Wingdings" panose="05000000000000000000" pitchFamily="2" charset="2"/>
              <a:buChar char="§"/>
              <a:defRPr sz="1600" b="0" i="0">
                <a:solidFill>
                  <a:schemeClr val="bg1"/>
                </a:solidFill>
              </a:defRPr>
            </a:lvl3pPr>
            <a:lvl4pPr marL="685800" indent="-228600">
              <a:buClr>
                <a:schemeClr val="accent4"/>
              </a:buClr>
              <a:buSzPct val="80000"/>
              <a:buFont typeface="Wingdings" panose="05000000000000000000" pitchFamily="2" charset="2"/>
              <a:buChar char="§"/>
              <a:defRPr sz="1400" b="0" i="0">
                <a:solidFill>
                  <a:schemeClr val="bg1"/>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cxnSp>
        <p:nvCxnSpPr>
          <p:cNvPr id="12" name="Straight Connector 11">
            <a:extLst>
              <a:ext uri="{FF2B5EF4-FFF2-40B4-BE49-F238E27FC236}">
                <a16:creationId xmlns:a16="http://schemas.microsoft.com/office/drawing/2014/main" id="{310EE054-CC2A-5B45-9716-A5A77C71B002}"/>
              </a:ext>
            </a:extLst>
          </p:cNvPr>
          <p:cNvCxnSpPr/>
          <p:nvPr userDrawn="1"/>
        </p:nvCxnSpPr>
        <p:spPr>
          <a:xfrm>
            <a:off x="12498384" y="7008409"/>
            <a:ext cx="0" cy="402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hape 29">
            <a:extLst>
              <a:ext uri="{FF2B5EF4-FFF2-40B4-BE49-F238E27FC236}">
                <a16:creationId xmlns:a16="http://schemas.microsoft.com/office/drawing/2014/main" id="{7EA94BE0-86C1-274C-B9D6-C3CDA6CE3DF1}"/>
              </a:ext>
            </a:extLst>
          </p:cNvPr>
          <p:cNvSpPr/>
          <p:nvPr userDrawn="1"/>
        </p:nvSpPr>
        <p:spPr>
          <a:xfrm>
            <a:off x="12598286" y="7081410"/>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bg1"/>
                </a:solidFill>
                <a:latin typeface="Calibri" panose="020F0502020204030204" pitchFamily="34" charset="0"/>
                <a:ea typeface="Open Sans" panose="020B0606030504020204" pitchFamily="34" charset="0"/>
                <a:cs typeface="Calibri" panose="020F0502020204030204" pitchFamily="34" charset="0"/>
              </a:rPr>
              <a:pPr>
                <a:spcBef>
                  <a:spcPts val="4500"/>
                </a:spcBef>
                <a:defRPr sz="2800">
                  <a:solidFill>
                    <a:srgbClr val="797979"/>
                  </a:solidFill>
                </a:defRPr>
              </a:pPr>
              <a:t>‹#›</a:t>
            </a:fld>
            <a:r>
              <a:rPr sz="1000" b="0" i="0" dirty="0">
                <a:solidFill>
                  <a:schemeClr val="bg1"/>
                </a:solidFill>
                <a:latin typeface="Calibri" panose="020F0502020204030204" pitchFamily="34" charset="0"/>
                <a:ea typeface="Open Sans" panose="020B060603050402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CC2DB813-0F04-5440-B607-C6CA4BEBA05A}"/>
              </a:ext>
            </a:extLst>
          </p:cNvPr>
          <p:cNvSpPr txBox="1"/>
          <p:nvPr userDrawn="1"/>
        </p:nvSpPr>
        <p:spPr>
          <a:xfrm>
            <a:off x="750094" y="7094233"/>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©2024 Mimecast. All Rights Reserved.</a:t>
            </a:r>
          </a:p>
        </p:txBody>
      </p:sp>
      <p:pic>
        <p:nvPicPr>
          <p:cNvPr id="15" name="Picture 14">
            <a:extLst>
              <a:ext uri="{FF2B5EF4-FFF2-40B4-BE49-F238E27FC236}">
                <a16:creationId xmlns:a16="http://schemas.microsoft.com/office/drawing/2014/main" id="{B19C0542-24AF-8D4D-942C-0B9D835A47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0046" y="7099314"/>
            <a:ext cx="918437" cy="155518"/>
          </a:xfrm>
          <a:prstGeom prst="rect">
            <a:avLst/>
          </a:prstGeom>
        </p:spPr>
      </p:pic>
    </p:spTree>
    <p:extLst>
      <p:ext uri="{BB962C8B-B14F-4D97-AF65-F5344CB8AC3E}">
        <p14:creationId xmlns:p14="http://schemas.microsoft.com/office/powerpoint/2010/main" val="222924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Title_White">
    <p:spTree>
      <p:nvGrpSpPr>
        <p:cNvPr id="1" name=""/>
        <p:cNvGrpSpPr/>
        <p:nvPr/>
      </p:nvGrpSpPr>
      <p:grpSpPr>
        <a:xfrm>
          <a:off x="0" y="0"/>
          <a:ext cx="0" cy="0"/>
          <a:chOff x="0" y="0"/>
          <a:chExt cx="0" cy="0"/>
        </a:xfrm>
      </p:grpSpPr>
      <p:cxnSp>
        <p:nvCxnSpPr>
          <p:cNvPr id="8" name="Straight Connector 7"/>
          <p:cNvCxnSpPr/>
          <p:nvPr userDrawn="1"/>
        </p:nvCxnSpPr>
        <p:spPr>
          <a:xfrm flipH="1">
            <a:off x="6724097" y="1798638"/>
            <a:ext cx="5218" cy="5029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D72ACF8-24BE-4A4F-9914-65BA228529C2}"/>
              </a:ext>
            </a:extLst>
          </p:cNvPr>
          <p:cNvSpPr>
            <a:spLocks noGrp="1"/>
          </p:cNvSpPr>
          <p:nvPr>
            <p:ph type="title"/>
          </p:nvPr>
        </p:nvSpPr>
        <p:spPr>
          <a:xfrm>
            <a:off x="928688" y="388938"/>
            <a:ext cx="11582400" cy="723901"/>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800" b="1" i="0" kern="12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10">
            <a:extLst>
              <a:ext uri="{FF2B5EF4-FFF2-40B4-BE49-F238E27FC236}">
                <a16:creationId xmlns:a16="http://schemas.microsoft.com/office/drawing/2014/main" id="{487277EE-214C-43A5-82F9-7604FDF221D4}"/>
              </a:ext>
            </a:extLst>
          </p:cNvPr>
          <p:cNvSpPr>
            <a:spLocks noGrp="1"/>
          </p:cNvSpPr>
          <p:nvPr>
            <p:ph type="body" sz="quarter" idx="13"/>
          </p:nvPr>
        </p:nvSpPr>
        <p:spPr>
          <a:xfrm>
            <a:off x="928609" y="1112838"/>
            <a:ext cx="11575332" cy="449137"/>
          </a:xfrm>
          <a:prstGeom prst="rect">
            <a:avLst/>
          </a:prstGeom>
        </p:spPr>
        <p:txBody>
          <a:bodyPr lIns="0" tIns="0" rIns="0" bIns="0">
            <a:normAutofit/>
          </a:bodyPr>
          <a:lstStyle>
            <a:lvl1pPr>
              <a:defRPr lang="en-US" sz="2800" b="0" i="0" kern="1200" spc="0" baseline="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a:defRPr sz="2600"/>
            </a:lvl2pPr>
            <a:lvl3pPr>
              <a:defRPr sz="2600"/>
            </a:lvl3pPr>
            <a:lvl4pPr>
              <a:defRPr sz="2600"/>
            </a:lvl4pPr>
            <a:lvl5pPr>
              <a:defRPr sz="2600"/>
            </a:lvl5pPr>
          </a:lstStyle>
          <a:p>
            <a:pPr marL="0" marR="0" lvl="0" indent="0" algn="l" defTabSz="801773" rtl="0" eaLnBrk="1" fontAlgn="auto" latinLnBrk="0" hangingPunct="1">
              <a:lnSpc>
                <a:spcPct val="95000"/>
              </a:lnSpc>
              <a:spcBef>
                <a:spcPts val="1200"/>
              </a:spcBef>
              <a:spcAft>
                <a:spcPts val="0"/>
              </a:spcAft>
              <a:buClrTx/>
              <a:buSzTx/>
              <a:buFont typeface="Open Sans" panose="020B0502040204020203" pitchFamily="34" charset="0"/>
              <a:buNone/>
              <a:tabLst/>
            </a:pPr>
            <a:r>
              <a:rPr lang="en-US" dirty="0"/>
              <a:t>Click to edit Master text styles</a:t>
            </a:r>
          </a:p>
        </p:txBody>
      </p:sp>
      <p:sp>
        <p:nvSpPr>
          <p:cNvPr id="22" name="Content Placeholder 17"/>
          <p:cNvSpPr>
            <a:spLocks noGrp="1"/>
          </p:cNvSpPr>
          <p:nvPr>
            <p:ph sz="quarter" idx="17" hasCustomPrompt="1"/>
          </p:nvPr>
        </p:nvSpPr>
        <p:spPr>
          <a:xfrm>
            <a:off x="7569723" y="3208338"/>
            <a:ext cx="4934217" cy="3619500"/>
          </a:xfrm>
          <a:prstGeom prst="rect">
            <a:avLst/>
          </a:prstGeom>
        </p:spPr>
        <p:txBody>
          <a:bodyPr lIns="0" tIns="0" rIns="0" bIns="0">
            <a:normAutofit/>
          </a:bodyPr>
          <a:lstStyle>
            <a:lvl1pPr marL="0" indent="0">
              <a:buNone/>
              <a:defRPr sz="2000">
                <a:solidFill>
                  <a:schemeClr val="tx2"/>
                </a:solidFill>
              </a:defRPr>
            </a:lvl1pPr>
            <a:lvl2pPr marL="0" indent="-228600">
              <a:buClr>
                <a:srgbClr val="01001D"/>
              </a:buClr>
              <a:buFont typeface="Wingdings" panose="05000000000000000000" pitchFamily="2" charset="2"/>
              <a:buChar char="§"/>
              <a:defRPr sz="2000" b="0" i="0">
                <a:solidFill>
                  <a:schemeClr val="tx2"/>
                </a:solidFill>
              </a:defRPr>
            </a:lvl2pPr>
            <a:lvl3pPr marL="457200" indent="-228600">
              <a:buClr>
                <a:srgbClr val="EE2F41"/>
              </a:buClr>
              <a:buSzPct val="80000"/>
              <a:buFont typeface="Wingdings" panose="05000000000000000000" pitchFamily="2" charset="2"/>
              <a:buChar char="§"/>
              <a:defRPr sz="1600" b="0" i="0">
                <a:solidFill>
                  <a:schemeClr val="tx2"/>
                </a:solidFill>
              </a:defRPr>
            </a:lvl3pPr>
            <a:lvl4pPr marL="685800" indent="-228600">
              <a:buClr>
                <a:schemeClr val="accent4"/>
              </a:buClr>
              <a:buSzPct val="80000"/>
              <a:buFont typeface="Wingdings" panose="05000000000000000000" pitchFamily="2" charset="2"/>
              <a:buChar char="§"/>
              <a:defRPr sz="1400" b="0" i="0">
                <a:solidFill>
                  <a:schemeClr val="tx2"/>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sp>
        <p:nvSpPr>
          <p:cNvPr id="23" name="Content Placeholder 17"/>
          <p:cNvSpPr>
            <a:spLocks noGrp="1"/>
          </p:cNvSpPr>
          <p:nvPr>
            <p:ph sz="quarter" idx="18" hasCustomPrompt="1"/>
          </p:nvPr>
        </p:nvSpPr>
        <p:spPr>
          <a:xfrm>
            <a:off x="928609" y="3208338"/>
            <a:ext cx="4934217" cy="3619500"/>
          </a:xfrm>
          <a:prstGeom prst="rect">
            <a:avLst/>
          </a:prstGeom>
        </p:spPr>
        <p:txBody>
          <a:bodyPr lIns="0" tIns="0" rIns="0" bIns="0">
            <a:normAutofit/>
          </a:bodyPr>
          <a:lstStyle>
            <a:lvl1pPr marL="0" indent="0">
              <a:buNone/>
              <a:defRPr sz="2000">
                <a:solidFill>
                  <a:schemeClr val="tx2"/>
                </a:solidFill>
              </a:defRPr>
            </a:lvl1pPr>
            <a:lvl2pPr marL="0" indent="-228600">
              <a:buClr>
                <a:srgbClr val="01001D"/>
              </a:buClr>
              <a:buFont typeface="Wingdings" panose="05000000000000000000" pitchFamily="2" charset="2"/>
              <a:buChar char="§"/>
              <a:defRPr sz="2000" b="0" i="0">
                <a:solidFill>
                  <a:schemeClr val="tx2"/>
                </a:solidFill>
              </a:defRPr>
            </a:lvl2pPr>
            <a:lvl3pPr marL="457200" indent="-228600">
              <a:buClr>
                <a:srgbClr val="EE2F41"/>
              </a:buClr>
              <a:buSzPct val="80000"/>
              <a:buFont typeface="Wingdings" panose="05000000000000000000" pitchFamily="2" charset="2"/>
              <a:buChar char="§"/>
              <a:defRPr sz="1600" b="0" i="0">
                <a:solidFill>
                  <a:schemeClr val="tx2"/>
                </a:solidFill>
              </a:defRPr>
            </a:lvl3pPr>
            <a:lvl4pPr marL="685800" indent="-228600">
              <a:buClr>
                <a:schemeClr val="accent4"/>
              </a:buClr>
              <a:buSzPct val="80000"/>
              <a:buFont typeface="Wingdings" panose="05000000000000000000" pitchFamily="2" charset="2"/>
              <a:buChar char="§"/>
              <a:defRPr sz="1400" b="0" i="0">
                <a:solidFill>
                  <a:schemeClr val="tx2"/>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sp>
        <p:nvSpPr>
          <p:cNvPr id="3" name="Text Placeholder 2"/>
          <p:cNvSpPr>
            <a:spLocks noGrp="1"/>
          </p:cNvSpPr>
          <p:nvPr>
            <p:ph type="body" sz="quarter" idx="19"/>
          </p:nvPr>
        </p:nvSpPr>
        <p:spPr>
          <a:xfrm>
            <a:off x="928688" y="2563813"/>
            <a:ext cx="4933950" cy="490537"/>
          </a:xfrm>
        </p:spPr>
        <p:txBody>
          <a:bodyPr>
            <a:noAutofit/>
          </a:bodyPr>
          <a:lstStyle>
            <a:lvl1pPr>
              <a:defRPr lang="en-US" sz="1800" b="0" i="0" kern="1200" dirty="0">
                <a:solidFill>
                  <a:srgbClr val="C00000"/>
                </a:solidFill>
                <a:latin typeface="Calibri" panose="020F0502020204030204" pitchFamily="34" charset="0"/>
                <a:ea typeface="Open Sans" panose="020B0606030504020204" pitchFamily="34" charset="0"/>
                <a:cs typeface="Calibri" panose="020F0502020204030204" pitchFamily="34" charset="0"/>
              </a:defRPr>
            </a:lvl1pPr>
            <a:lvl2pPr>
              <a:defRPr sz="24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stStyle>
          <a:p>
            <a:pPr marL="0" lvl="0" indent="0" algn="l" defTabSz="914400" rtl="0" eaLnBrk="1" latinLnBrk="0" hangingPunct="1">
              <a:lnSpc>
                <a:spcPct val="100000"/>
              </a:lnSpc>
              <a:spcBef>
                <a:spcPts val="1000"/>
              </a:spcBef>
              <a:buFont typeface="Open Sans" panose="020B0604020202020204" pitchFamily="34" charset="0"/>
              <a:buNone/>
            </a:pPr>
            <a:r>
              <a:rPr lang="en-US" dirty="0"/>
              <a:t>Click to edit Master text styles</a:t>
            </a:r>
          </a:p>
        </p:txBody>
      </p:sp>
      <p:sp>
        <p:nvSpPr>
          <p:cNvPr id="24" name="Text Placeholder 2"/>
          <p:cNvSpPr>
            <a:spLocks noGrp="1"/>
          </p:cNvSpPr>
          <p:nvPr>
            <p:ph type="body" sz="quarter" idx="20"/>
          </p:nvPr>
        </p:nvSpPr>
        <p:spPr>
          <a:xfrm>
            <a:off x="7569723" y="2563813"/>
            <a:ext cx="4933950" cy="490537"/>
          </a:xfrm>
        </p:spPr>
        <p:txBody>
          <a:bodyPr>
            <a:noAutofit/>
          </a:bodyPr>
          <a:lstStyle>
            <a:lvl1pPr>
              <a:defRPr lang="en-US" sz="1800" b="0" i="0" kern="1200" dirty="0">
                <a:solidFill>
                  <a:srgbClr val="C00000"/>
                </a:solidFill>
                <a:latin typeface="Calibri" panose="020F0502020204030204" pitchFamily="34" charset="0"/>
                <a:ea typeface="Open Sans" panose="020B0606030504020204" pitchFamily="34" charset="0"/>
                <a:cs typeface="Calibri" panose="020F0502020204030204" pitchFamily="34" charset="0"/>
              </a:defRPr>
            </a:lvl1pPr>
            <a:lvl2pPr>
              <a:defRPr sz="24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stStyle>
          <a:p>
            <a:pPr marL="0" lvl="0" indent="0" algn="l" defTabSz="914400" rtl="0" eaLnBrk="1" latinLnBrk="0" hangingPunct="1">
              <a:lnSpc>
                <a:spcPct val="100000"/>
              </a:lnSpc>
              <a:spcBef>
                <a:spcPts val="1000"/>
              </a:spcBef>
              <a:buFont typeface="Open Sans" panose="020B0604020202020204" pitchFamily="34" charset="0"/>
              <a:buNone/>
            </a:pPr>
            <a:r>
              <a:rPr lang="en-US" dirty="0"/>
              <a:t>Click to edit Master text styles</a:t>
            </a:r>
          </a:p>
        </p:txBody>
      </p:sp>
    </p:spTree>
    <p:extLst>
      <p:ext uri="{BB962C8B-B14F-4D97-AF65-F5344CB8AC3E}">
        <p14:creationId xmlns:p14="http://schemas.microsoft.com/office/powerpoint/2010/main" val="4192774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itle_Blue">
    <p:bg>
      <p:bgPr>
        <a:solidFill>
          <a:srgbClr val="01001D"/>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12498384" y="7008409"/>
            <a:ext cx="0" cy="402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hape 29"/>
          <p:cNvSpPr/>
          <p:nvPr userDrawn="1"/>
        </p:nvSpPr>
        <p:spPr>
          <a:xfrm>
            <a:off x="12598286" y="7081410"/>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bg1"/>
                </a:solidFill>
                <a:latin typeface="Calibri" panose="020F0502020204030204" pitchFamily="34" charset="0"/>
                <a:ea typeface="Open Sans" panose="020B0606030504020204" pitchFamily="34" charset="0"/>
                <a:cs typeface="Calibri" panose="020F0502020204030204" pitchFamily="34" charset="0"/>
              </a:rPr>
              <a:pPr>
                <a:spcBef>
                  <a:spcPts val="4500"/>
                </a:spcBef>
                <a:defRPr sz="2800">
                  <a:solidFill>
                    <a:srgbClr val="797979"/>
                  </a:solidFill>
                </a:defRPr>
              </a:pPr>
              <a:t>‹#›</a:t>
            </a:fld>
            <a:r>
              <a:rPr sz="1000" b="0" i="0" dirty="0">
                <a:solidFill>
                  <a:schemeClr val="bg1"/>
                </a:solidFill>
                <a:latin typeface="Calibri" panose="020F0502020204030204" pitchFamily="34" charset="0"/>
                <a:ea typeface="Open Sans" panose="020B0606030504020204" pitchFamily="34" charset="0"/>
                <a:cs typeface="Calibri" panose="020F0502020204030204" pitchFamily="34" charset="0"/>
              </a:rPr>
              <a:t>￼</a:t>
            </a:r>
          </a:p>
        </p:txBody>
      </p:sp>
      <p:sp>
        <p:nvSpPr>
          <p:cNvPr id="22" name="TextBox 21"/>
          <p:cNvSpPr txBox="1"/>
          <p:nvPr userDrawn="1"/>
        </p:nvSpPr>
        <p:spPr>
          <a:xfrm>
            <a:off x="750094" y="7094233"/>
            <a:ext cx="2491868"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©2024 Mimecast. All Rights Reserved.</a:t>
            </a:r>
          </a:p>
        </p:txBody>
      </p:sp>
      <p:cxnSp>
        <p:nvCxnSpPr>
          <p:cNvPr id="16" name="Straight Connector 15"/>
          <p:cNvCxnSpPr/>
          <p:nvPr userDrawn="1"/>
        </p:nvCxnSpPr>
        <p:spPr>
          <a:xfrm flipH="1">
            <a:off x="6714670" y="1798638"/>
            <a:ext cx="5218" cy="502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AD72ACF8-24BE-4A4F-9914-65BA228529C2}"/>
              </a:ext>
            </a:extLst>
          </p:cNvPr>
          <p:cNvSpPr>
            <a:spLocks noGrp="1"/>
          </p:cNvSpPr>
          <p:nvPr userDrawn="1">
            <p:ph type="title"/>
          </p:nvPr>
        </p:nvSpPr>
        <p:spPr>
          <a:xfrm>
            <a:off x="928688" y="388938"/>
            <a:ext cx="11582400" cy="723901"/>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800" b="1" i="0" kern="120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26" name="Text Placeholder 10">
            <a:extLst>
              <a:ext uri="{FF2B5EF4-FFF2-40B4-BE49-F238E27FC236}">
                <a16:creationId xmlns:a16="http://schemas.microsoft.com/office/drawing/2014/main" id="{487277EE-214C-43A5-82F9-7604FDF221D4}"/>
              </a:ext>
            </a:extLst>
          </p:cNvPr>
          <p:cNvSpPr>
            <a:spLocks noGrp="1"/>
          </p:cNvSpPr>
          <p:nvPr userDrawn="1">
            <p:ph type="body" sz="quarter" idx="13"/>
          </p:nvPr>
        </p:nvSpPr>
        <p:spPr>
          <a:xfrm>
            <a:off x="928609" y="1112838"/>
            <a:ext cx="11575332" cy="449137"/>
          </a:xfrm>
          <a:prstGeom prst="rect">
            <a:avLst/>
          </a:prstGeom>
        </p:spPr>
        <p:txBody>
          <a:bodyPr lIns="0" tIns="0" rIns="0" bIns="0">
            <a:normAutofit/>
          </a:bodyPr>
          <a:lstStyle>
            <a:lvl1pPr>
              <a:defRPr lang="en-US" sz="2800" b="0" i="0" kern="1200" spc="0" baseline="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sz="2600"/>
            </a:lvl2pPr>
            <a:lvl3pPr>
              <a:defRPr sz="2600"/>
            </a:lvl3pPr>
            <a:lvl4pPr>
              <a:defRPr sz="2600"/>
            </a:lvl4pPr>
            <a:lvl5pPr>
              <a:defRPr sz="2600"/>
            </a:lvl5pPr>
          </a:lstStyle>
          <a:p>
            <a:pPr marL="0" marR="0" lvl="0" indent="0" algn="l" defTabSz="801773" rtl="0" eaLnBrk="1" fontAlgn="auto" latinLnBrk="0" hangingPunct="1">
              <a:lnSpc>
                <a:spcPct val="95000"/>
              </a:lnSpc>
              <a:spcBef>
                <a:spcPts val="1200"/>
              </a:spcBef>
              <a:spcAft>
                <a:spcPts val="0"/>
              </a:spcAft>
              <a:buClrTx/>
              <a:buSzTx/>
              <a:buFont typeface="Open Sans" panose="020B0502040204020203" pitchFamily="34" charset="0"/>
              <a:buNone/>
              <a:tabLst/>
            </a:pPr>
            <a:r>
              <a:rPr lang="en-US" dirty="0"/>
              <a:t>Click to edit Master text styles</a:t>
            </a:r>
          </a:p>
        </p:txBody>
      </p:sp>
      <p:sp>
        <p:nvSpPr>
          <p:cNvPr id="27" name="Content Placeholder 17"/>
          <p:cNvSpPr>
            <a:spLocks noGrp="1"/>
          </p:cNvSpPr>
          <p:nvPr userDrawn="1">
            <p:ph sz="quarter" idx="17" hasCustomPrompt="1"/>
          </p:nvPr>
        </p:nvSpPr>
        <p:spPr>
          <a:xfrm>
            <a:off x="7569723" y="3208338"/>
            <a:ext cx="4934217" cy="3619500"/>
          </a:xfrm>
          <a:prstGeom prst="rect">
            <a:avLst/>
          </a:prstGeom>
        </p:spPr>
        <p:txBody>
          <a:bodyPr lIns="0" tIns="0" rIns="0" bIns="0">
            <a:normAutofit/>
          </a:bodyPr>
          <a:lstStyle>
            <a:lvl1pPr marL="0" indent="0">
              <a:buNone/>
              <a:defRPr sz="2000">
                <a:solidFill>
                  <a:schemeClr val="tx2"/>
                </a:solidFill>
              </a:defRPr>
            </a:lvl1pPr>
            <a:lvl2pPr marL="0" indent="0">
              <a:buClr>
                <a:schemeClr val="accent2"/>
              </a:buClr>
              <a:buFont typeface="Wingdings" panose="05000000000000000000" pitchFamily="2" charset="2"/>
              <a:buNone/>
              <a:defRPr sz="2000" b="0" i="0">
                <a:solidFill>
                  <a:schemeClr val="bg1"/>
                </a:solidFill>
              </a:defRPr>
            </a:lvl2pPr>
            <a:lvl3pPr marL="457200" indent="-228600">
              <a:buClr>
                <a:srgbClr val="EE2F41"/>
              </a:buClr>
              <a:buSzPct val="80000"/>
              <a:buFont typeface="Wingdings" panose="05000000000000000000" pitchFamily="2" charset="2"/>
              <a:buChar char="§"/>
              <a:defRPr sz="1600" b="0" i="0">
                <a:solidFill>
                  <a:schemeClr val="bg1"/>
                </a:solidFill>
              </a:defRPr>
            </a:lvl3pPr>
            <a:lvl4pPr marL="685800" indent="-228600">
              <a:buClr>
                <a:schemeClr val="accent4"/>
              </a:buClr>
              <a:buSzPct val="80000"/>
              <a:buFont typeface="Wingdings" panose="05000000000000000000" pitchFamily="2" charset="2"/>
              <a:buChar char="§"/>
              <a:defRPr sz="1400" b="0" i="0">
                <a:solidFill>
                  <a:schemeClr val="bg1"/>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sp>
        <p:nvSpPr>
          <p:cNvPr id="28" name="Content Placeholder 17"/>
          <p:cNvSpPr>
            <a:spLocks noGrp="1"/>
          </p:cNvSpPr>
          <p:nvPr userDrawn="1">
            <p:ph sz="quarter" idx="18" hasCustomPrompt="1"/>
          </p:nvPr>
        </p:nvSpPr>
        <p:spPr>
          <a:xfrm>
            <a:off x="928609" y="3208338"/>
            <a:ext cx="4934217" cy="3619500"/>
          </a:xfrm>
          <a:prstGeom prst="rect">
            <a:avLst/>
          </a:prstGeom>
        </p:spPr>
        <p:txBody>
          <a:bodyPr lIns="0" tIns="0" rIns="0" bIns="0">
            <a:normAutofit/>
          </a:bodyPr>
          <a:lstStyle>
            <a:lvl1pPr marL="0" indent="0">
              <a:buNone/>
              <a:defRPr sz="2000">
                <a:solidFill>
                  <a:schemeClr val="tx2"/>
                </a:solidFill>
              </a:defRPr>
            </a:lvl1pPr>
            <a:lvl2pPr marL="0" indent="0">
              <a:buClr>
                <a:schemeClr val="accent2"/>
              </a:buClr>
              <a:buFont typeface="Wingdings" panose="05000000000000000000" pitchFamily="2" charset="2"/>
              <a:buNone/>
              <a:defRPr sz="2000" b="0" i="0">
                <a:solidFill>
                  <a:schemeClr val="bg1"/>
                </a:solidFill>
              </a:defRPr>
            </a:lvl2pPr>
            <a:lvl3pPr marL="457200" indent="-228600">
              <a:buClr>
                <a:srgbClr val="EE2F41"/>
              </a:buClr>
              <a:buSzPct val="80000"/>
              <a:buFont typeface="Wingdings" panose="05000000000000000000" pitchFamily="2" charset="2"/>
              <a:buChar char="§"/>
              <a:defRPr sz="1600" b="0" i="0">
                <a:solidFill>
                  <a:schemeClr val="bg1"/>
                </a:solidFill>
              </a:defRPr>
            </a:lvl3pPr>
            <a:lvl4pPr marL="685800" indent="-228600">
              <a:buClr>
                <a:schemeClr val="accent4"/>
              </a:buClr>
              <a:buSzPct val="80000"/>
              <a:buFont typeface="Wingdings" panose="05000000000000000000" pitchFamily="2" charset="2"/>
              <a:buChar char="§"/>
              <a:defRPr sz="1400" b="0" i="0">
                <a:solidFill>
                  <a:schemeClr val="bg1"/>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sp>
        <p:nvSpPr>
          <p:cNvPr id="29" name="Text Placeholder 2"/>
          <p:cNvSpPr>
            <a:spLocks noGrp="1"/>
          </p:cNvSpPr>
          <p:nvPr userDrawn="1">
            <p:ph type="body" sz="quarter" idx="19"/>
          </p:nvPr>
        </p:nvSpPr>
        <p:spPr>
          <a:xfrm>
            <a:off x="928688" y="2563813"/>
            <a:ext cx="4933950" cy="490537"/>
          </a:xfrm>
        </p:spPr>
        <p:txBody>
          <a:bodyPr>
            <a:noAutofit/>
          </a:bodyPr>
          <a:lstStyle>
            <a:lvl1pPr>
              <a:defRPr lang="en-US" sz="1800" b="0" i="0" kern="1200" dirty="0">
                <a:solidFill>
                  <a:srgbClr val="FF2600"/>
                </a:solidFill>
                <a:latin typeface="Calibri" panose="020F0502020204030204" pitchFamily="34" charset="0"/>
                <a:ea typeface="Open Sans" panose="020B0606030504020204" pitchFamily="34" charset="0"/>
                <a:cs typeface="Calibri" panose="020F0502020204030204" pitchFamily="34" charset="0"/>
              </a:defRPr>
            </a:lvl1pPr>
            <a:lvl2pPr>
              <a:defRPr sz="24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stStyle>
          <a:p>
            <a:pPr marL="0" lvl="0" indent="0" algn="l" defTabSz="914400" rtl="0" eaLnBrk="1" latinLnBrk="0" hangingPunct="1">
              <a:lnSpc>
                <a:spcPct val="100000"/>
              </a:lnSpc>
              <a:spcBef>
                <a:spcPts val="1000"/>
              </a:spcBef>
              <a:buFont typeface="Open Sans" panose="020B0604020202020204" pitchFamily="34" charset="0"/>
              <a:buNone/>
            </a:pPr>
            <a:r>
              <a:rPr lang="en-US" dirty="0"/>
              <a:t>Click to edit Master text styles</a:t>
            </a:r>
          </a:p>
        </p:txBody>
      </p:sp>
      <p:sp>
        <p:nvSpPr>
          <p:cNvPr id="30" name="Text Placeholder 2"/>
          <p:cNvSpPr>
            <a:spLocks noGrp="1"/>
          </p:cNvSpPr>
          <p:nvPr userDrawn="1">
            <p:ph type="body" sz="quarter" idx="20"/>
          </p:nvPr>
        </p:nvSpPr>
        <p:spPr>
          <a:xfrm>
            <a:off x="7569723" y="2563813"/>
            <a:ext cx="4933950" cy="490537"/>
          </a:xfrm>
        </p:spPr>
        <p:txBody>
          <a:bodyPr>
            <a:noAutofit/>
          </a:bodyPr>
          <a:lstStyle>
            <a:lvl1pPr>
              <a:defRPr lang="en-US" sz="1800" b="0" i="0" kern="1200" dirty="0">
                <a:solidFill>
                  <a:srgbClr val="FF2600"/>
                </a:solidFill>
                <a:latin typeface="Calibri" panose="020F0502020204030204" pitchFamily="34" charset="0"/>
                <a:ea typeface="Open Sans" panose="020B0606030504020204" pitchFamily="34" charset="0"/>
                <a:cs typeface="Calibri" panose="020F0502020204030204" pitchFamily="34" charset="0"/>
              </a:defRPr>
            </a:lvl1pPr>
            <a:lvl2pPr>
              <a:defRPr sz="24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stStyle>
          <a:p>
            <a:pPr marL="0" lvl="0" indent="0" algn="l" defTabSz="914400" rtl="0" eaLnBrk="1" latinLnBrk="0" hangingPunct="1">
              <a:lnSpc>
                <a:spcPct val="100000"/>
              </a:lnSpc>
              <a:spcBef>
                <a:spcPts val="1000"/>
              </a:spcBef>
              <a:buFont typeface="Open Sans" panose="020B0604020202020204" pitchFamily="34" charset="0"/>
              <a:buNone/>
            </a:pPr>
            <a:r>
              <a:rPr lang="en-US" dirty="0"/>
              <a:t>Click to edit Master text styles</a:t>
            </a:r>
          </a:p>
        </p:txBody>
      </p:sp>
      <p:pic>
        <p:nvPicPr>
          <p:cNvPr id="17" name="Picture 16">
            <a:extLst>
              <a:ext uri="{FF2B5EF4-FFF2-40B4-BE49-F238E27FC236}">
                <a16:creationId xmlns:a16="http://schemas.microsoft.com/office/drawing/2014/main" id="{96C684F0-E11B-7E47-B353-00B68B3AC7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0046" y="7122759"/>
            <a:ext cx="918437" cy="155518"/>
          </a:xfrm>
          <a:prstGeom prst="rect">
            <a:avLst/>
          </a:prstGeom>
        </p:spPr>
      </p:pic>
    </p:spTree>
    <p:extLst>
      <p:ext uri="{BB962C8B-B14F-4D97-AF65-F5344CB8AC3E}">
        <p14:creationId xmlns:p14="http://schemas.microsoft.com/office/powerpoint/2010/main" val="362094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Title_White">
    <p:spTree>
      <p:nvGrpSpPr>
        <p:cNvPr id="1" name=""/>
        <p:cNvGrpSpPr/>
        <p:nvPr/>
      </p:nvGrpSpPr>
      <p:grpSpPr>
        <a:xfrm>
          <a:off x="0" y="0"/>
          <a:ext cx="0" cy="0"/>
          <a:chOff x="0" y="0"/>
          <a:chExt cx="0" cy="0"/>
        </a:xfrm>
      </p:grpSpPr>
      <p:sp>
        <p:nvSpPr>
          <p:cNvPr id="11" name="Content Placeholder 17"/>
          <p:cNvSpPr>
            <a:spLocks noGrp="1"/>
          </p:cNvSpPr>
          <p:nvPr>
            <p:ph sz="quarter" idx="16" hasCustomPrompt="1"/>
          </p:nvPr>
        </p:nvSpPr>
        <p:spPr>
          <a:xfrm>
            <a:off x="1333500" y="3208337"/>
            <a:ext cx="3036206" cy="3619501"/>
          </a:xfrm>
          <a:prstGeom prst="rect">
            <a:avLst/>
          </a:prstGeom>
        </p:spPr>
        <p:txBody>
          <a:bodyPr lIns="0" tIns="0" rIns="0" bIns="0">
            <a:normAutofit/>
          </a:bodyPr>
          <a:lstStyle>
            <a:lvl1pPr marL="0" indent="0">
              <a:buNone/>
              <a:defRPr sz="2000">
                <a:solidFill>
                  <a:schemeClr val="tx2"/>
                </a:solidFill>
              </a:defRPr>
            </a:lvl1pPr>
            <a:lvl2pPr marL="0" indent="0">
              <a:buClr>
                <a:schemeClr val="accent2"/>
              </a:buClr>
              <a:buFont typeface="Wingdings" panose="05000000000000000000" pitchFamily="2" charset="2"/>
              <a:buNone/>
              <a:defRPr sz="2000" b="0" i="0">
                <a:solidFill>
                  <a:schemeClr val="tx2"/>
                </a:solidFill>
              </a:defRPr>
            </a:lvl2pPr>
            <a:lvl3pPr marL="457200" indent="-228600">
              <a:buClr>
                <a:srgbClr val="EE2F41"/>
              </a:buClr>
              <a:buSzPct val="80000"/>
              <a:buFont typeface="Wingdings" panose="05000000000000000000" pitchFamily="2" charset="2"/>
              <a:buChar char="§"/>
              <a:defRPr sz="1600" b="0" i="0">
                <a:solidFill>
                  <a:schemeClr val="tx2"/>
                </a:solidFill>
              </a:defRPr>
            </a:lvl3pPr>
            <a:lvl4pPr marL="685800" indent="-228600">
              <a:buClr>
                <a:schemeClr val="accent4"/>
              </a:buClr>
              <a:buSzPct val="80000"/>
              <a:buFont typeface="Wingdings" panose="05000000000000000000" pitchFamily="2" charset="2"/>
              <a:buChar char="§"/>
              <a:defRPr sz="1400" b="0" i="0">
                <a:solidFill>
                  <a:schemeClr val="tx2"/>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grpSp>
        <p:nvGrpSpPr>
          <p:cNvPr id="9" name="Group 8"/>
          <p:cNvGrpSpPr/>
          <p:nvPr userDrawn="1"/>
        </p:nvGrpSpPr>
        <p:grpSpPr>
          <a:xfrm>
            <a:off x="4769756" y="2121031"/>
            <a:ext cx="3880757" cy="4706807"/>
            <a:chOff x="4769756" y="1799771"/>
            <a:chExt cx="3880757" cy="4804229"/>
          </a:xfrm>
        </p:grpSpPr>
        <p:cxnSp>
          <p:nvCxnSpPr>
            <p:cNvPr id="10" name="Straight Connector 9"/>
            <p:cNvCxnSpPr/>
            <p:nvPr userDrawn="1"/>
          </p:nvCxnSpPr>
          <p:spPr>
            <a:xfrm>
              <a:off x="4769756" y="1799771"/>
              <a:ext cx="0" cy="48042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650513" y="1799771"/>
              <a:ext cx="0" cy="48042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Content Placeholder 17"/>
          <p:cNvSpPr>
            <a:spLocks noGrp="1"/>
          </p:cNvSpPr>
          <p:nvPr>
            <p:ph sz="quarter" idx="17" hasCustomPrompt="1"/>
          </p:nvPr>
        </p:nvSpPr>
        <p:spPr>
          <a:xfrm>
            <a:off x="5198172" y="3208337"/>
            <a:ext cx="3036206" cy="3619501"/>
          </a:xfrm>
          <a:prstGeom prst="rect">
            <a:avLst/>
          </a:prstGeom>
        </p:spPr>
        <p:txBody>
          <a:bodyPr lIns="0" tIns="0" rIns="0" bIns="0">
            <a:normAutofit/>
          </a:bodyPr>
          <a:lstStyle>
            <a:lvl1pPr marL="0" indent="0">
              <a:buNone/>
              <a:defRPr sz="2000">
                <a:solidFill>
                  <a:schemeClr val="tx2"/>
                </a:solidFill>
              </a:defRPr>
            </a:lvl1pPr>
            <a:lvl2pPr marL="0" indent="0">
              <a:buClr>
                <a:schemeClr val="accent2"/>
              </a:buClr>
              <a:buFont typeface="Wingdings" panose="05000000000000000000" pitchFamily="2" charset="2"/>
              <a:buNone/>
              <a:defRPr sz="2000" b="0" i="0">
                <a:solidFill>
                  <a:schemeClr val="tx2"/>
                </a:solidFill>
              </a:defRPr>
            </a:lvl2pPr>
            <a:lvl3pPr marL="457200" indent="-228600">
              <a:buClr>
                <a:srgbClr val="EE2F41"/>
              </a:buClr>
              <a:buSzPct val="80000"/>
              <a:buFont typeface="Wingdings" panose="05000000000000000000" pitchFamily="2" charset="2"/>
              <a:buChar char="§"/>
              <a:defRPr sz="1600" b="0" i="0">
                <a:solidFill>
                  <a:schemeClr val="tx2"/>
                </a:solidFill>
              </a:defRPr>
            </a:lvl3pPr>
            <a:lvl4pPr marL="685800" indent="-228600">
              <a:buClr>
                <a:schemeClr val="accent4"/>
              </a:buClr>
              <a:buSzPct val="80000"/>
              <a:buFont typeface="Wingdings" panose="05000000000000000000" pitchFamily="2" charset="2"/>
              <a:buChar char="§"/>
              <a:defRPr sz="1400" b="0" i="0">
                <a:solidFill>
                  <a:schemeClr val="tx2"/>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sp>
        <p:nvSpPr>
          <p:cNvPr id="18" name="Content Placeholder 17"/>
          <p:cNvSpPr>
            <a:spLocks noGrp="1"/>
          </p:cNvSpPr>
          <p:nvPr>
            <p:ph sz="quarter" idx="18" hasCustomPrompt="1"/>
          </p:nvPr>
        </p:nvSpPr>
        <p:spPr>
          <a:xfrm>
            <a:off x="9078928" y="3208337"/>
            <a:ext cx="3036206" cy="3619501"/>
          </a:xfrm>
          <a:prstGeom prst="rect">
            <a:avLst/>
          </a:prstGeom>
        </p:spPr>
        <p:txBody>
          <a:bodyPr lIns="0" tIns="0" rIns="0" bIns="0">
            <a:normAutofit/>
          </a:bodyPr>
          <a:lstStyle>
            <a:lvl1pPr marL="0" indent="0">
              <a:buNone/>
              <a:defRPr sz="2000">
                <a:solidFill>
                  <a:schemeClr val="tx2"/>
                </a:solidFill>
              </a:defRPr>
            </a:lvl1pPr>
            <a:lvl2pPr marL="0" indent="0">
              <a:buClr>
                <a:schemeClr val="accent2"/>
              </a:buClr>
              <a:buFont typeface="Wingdings" panose="05000000000000000000" pitchFamily="2" charset="2"/>
              <a:buNone/>
              <a:defRPr sz="2000" b="0" i="0">
                <a:solidFill>
                  <a:schemeClr val="tx2"/>
                </a:solidFill>
              </a:defRPr>
            </a:lvl2pPr>
            <a:lvl3pPr marL="457200" indent="-228600">
              <a:buClr>
                <a:srgbClr val="EE2F41"/>
              </a:buClr>
              <a:buSzPct val="80000"/>
              <a:buFont typeface="Wingdings" panose="05000000000000000000" pitchFamily="2" charset="2"/>
              <a:buChar char="§"/>
              <a:defRPr sz="1600" b="0" i="0">
                <a:solidFill>
                  <a:schemeClr val="tx2"/>
                </a:solidFill>
              </a:defRPr>
            </a:lvl3pPr>
            <a:lvl4pPr marL="685800" indent="-228600">
              <a:buClr>
                <a:schemeClr val="accent4"/>
              </a:buClr>
              <a:buSzPct val="80000"/>
              <a:buFont typeface="Wingdings" panose="05000000000000000000" pitchFamily="2" charset="2"/>
              <a:buChar char="§"/>
              <a:defRPr sz="1400" b="0" i="0">
                <a:solidFill>
                  <a:schemeClr val="tx2"/>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AD72ACF8-24BE-4A4F-9914-65BA228529C2}"/>
              </a:ext>
            </a:extLst>
          </p:cNvPr>
          <p:cNvSpPr>
            <a:spLocks noGrp="1"/>
          </p:cNvSpPr>
          <p:nvPr>
            <p:ph type="title"/>
          </p:nvPr>
        </p:nvSpPr>
        <p:spPr>
          <a:xfrm>
            <a:off x="928688" y="388938"/>
            <a:ext cx="11582400" cy="723901"/>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800" b="1" i="0" kern="12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3" name="Text Placeholder 10">
            <a:extLst>
              <a:ext uri="{FF2B5EF4-FFF2-40B4-BE49-F238E27FC236}">
                <a16:creationId xmlns:a16="http://schemas.microsoft.com/office/drawing/2014/main" id="{487277EE-214C-43A5-82F9-7604FDF221D4}"/>
              </a:ext>
            </a:extLst>
          </p:cNvPr>
          <p:cNvSpPr>
            <a:spLocks noGrp="1"/>
          </p:cNvSpPr>
          <p:nvPr>
            <p:ph type="body" sz="quarter" idx="13"/>
          </p:nvPr>
        </p:nvSpPr>
        <p:spPr>
          <a:xfrm>
            <a:off x="928609" y="1112838"/>
            <a:ext cx="11575332" cy="449137"/>
          </a:xfrm>
          <a:prstGeom prst="rect">
            <a:avLst/>
          </a:prstGeom>
        </p:spPr>
        <p:txBody>
          <a:bodyPr lIns="0" tIns="0" rIns="0" bIns="0">
            <a:normAutofit/>
          </a:bodyPr>
          <a:lstStyle>
            <a:lvl1pPr>
              <a:defRPr lang="en-US" sz="2800" b="0" i="0" kern="1200" spc="0" baseline="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a:defRPr sz="2600"/>
            </a:lvl2pPr>
            <a:lvl3pPr>
              <a:defRPr sz="2600"/>
            </a:lvl3pPr>
            <a:lvl4pPr>
              <a:defRPr sz="2600"/>
            </a:lvl4pPr>
            <a:lvl5pPr>
              <a:defRPr sz="2600"/>
            </a:lvl5pPr>
          </a:lstStyle>
          <a:p>
            <a:pPr marL="0" marR="0" lvl="0" indent="0" algn="l" defTabSz="801773" rtl="0" eaLnBrk="1" fontAlgn="auto" latinLnBrk="0" hangingPunct="1">
              <a:lnSpc>
                <a:spcPct val="95000"/>
              </a:lnSpc>
              <a:spcBef>
                <a:spcPts val="1200"/>
              </a:spcBef>
              <a:spcAft>
                <a:spcPts val="0"/>
              </a:spcAft>
              <a:buClrTx/>
              <a:buSzTx/>
              <a:buFont typeface="Open Sans" panose="020B0502040204020203" pitchFamily="34" charset="0"/>
              <a:buNone/>
              <a:tabLst/>
            </a:pPr>
            <a:r>
              <a:rPr lang="en-US" dirty="0"/>
              <a:t>Click to edit Master text styles</a:t>
            </a:r>
          </a:p>
        </p:txBody>
      </p:sp>
      <p:sp>
        <p:nvSpPr>
          <p:cNvPr id="22" name="Text Placeholder 2"/>
          <p:cNvSpPr>
            <a:spLocks noGrp="1"/>
          </p:cNvSpPr>
          <p:nvPr>
            <p:ph type="body" sz="quarter" idx="19"/>
          </p:nvPr>
        </p:nvSpPr>
        <p:spPr>
          <a:xfrm>
            <a:off x="1333500" y="2563813"/>
            <a:ext cx="3036205" cy="490537"/>
          </a:xfrm>
        </p:spPr>
        <p:txBody>
          <a:bodyPr>
            <a:noAutofit/>
          </a:bodyPr>
          <a:lstStyle>
            <a:lvl1pPr>
              <a:defRPr lang="en-US" sz="1800" b="0" i="0" kern="1200" dirty="0">
                <a:solidFill>
                  <a:srgbClr val="C00000"/>
                </a:solidFill>
                <a:latin typeface="Calibri" panose="020F0502020204030204" pitchFamily="34" charset="0"/>
                <a:ea typeface="Open Sans" panose="020B0606030504020204" pitchFamily="34" charset="0"/>
                <a:cs typeface="Calibri" panose="020F0502020204030204" pitchFamily="34" charset="0"/>
              </a:defRPr>
            </a:lvl1pPr>
            <a:lvl2pPr>
              <a:defRPr sz="24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stStyle>
          <a:p>
            <a:pPr marL="0" lvl="0" indent="0" algn="l" defTabSz="914400" rtl="0" eaLnBrk="1" latinLnBrk="0" hangingPunct="1">
              <a:lnSpc>
                <a:spcPct val="100000"/>
              </a:lnSpc>
              <a:spcBef>
                <a:spcPts val="1000"/>
              </a:spcBef>
              <a:buFont typeface="Open Sans" panose="020B0604020202020204" pitchFamily="34" charset="0"/>
              <a:buNone/>
            </a:pPr>
            <a:r>
              <a:rPr lang="en-US" dirty="0"/>
              <a:t>Click to edit Master text</a:t>
            </a:r>
          </a:p>
        </p:txBody>
      </p:sp>
      <p:sp>
        <p:nvSpPr>
          <p:cNvPr id="23" name="Text Placeholder 2"/>
          <p:cNvSpPr>
            <a:spLocks noGrp="1"/>
          </p:cNvSpPr>
          <p:nvPr>
            <p:ph type="body" sz="quarter" idx="20"/>
          </p:nvPr>
        </p:nvSpPr>
        <p:spPr>
          <a:xfrm>
            <a:off x="9078928" y="2563813"/>
            <a:ext cx="3036206" cy="490537"/>
          </a:xfrm>
        </p:spPr>
        <p:txBody>
          <a:bodyPr>
            <a:noAutofit/>
          </a:bodyPr>
          <a:lstStyle>
            <a:lvl1pPr>
              <a:defRPr lang="en-US" sz="1800" b="0" i="0" kern="1200" dirty="0">
                <a:solidFill>
                  <a:srgbClr val="C00000"/>
                </a:solidFill>
                <a:latin typeface="Calibri" panose="020F0502020204030204" pitchFamily="34" charset="0"/>
                <a:ea typeface="Open Sans" panose="020B0606030504020204" pitchFamily="34" charset="0"/>
                <a:cs typeface="Calibri" panose="020F0502020204030204" pitchFamily="34" charset="0"/>
              </a:defRPr>
            </a:lvl1pPr>
            <a:lvl2pPr>
              <a:defRPr sz="24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stStyle>
          <a:p>
            <a:pPr marL="0" lvl="0" indent="0" algn="l" defTabSz="914400" rtl="0" eaLnBrk="1" latinLnBrk="0" hangingPunct="1">
              <a:lnSpc>
                <a:spcPct val="100000"/>
              </a:lnSpc>
              <a:spcBef>
                <a:spcPts val="1000"/>
              </a:spcBef>
              <a:buFont typeface="Open Sans" panose="020B0604020202020204" pitchFamily="34" charset="0"/>
              <a:buNone/>
            </a:pPr>
            <a:r>
              <a:rPr lang="en-US" dirty="0"/>
              <a:t>Click to edit Master text</a:t>
            </a:r>
          </a:p>
        </p:txBody>
      </p:sp>
      <p:sp>
        <p:nvSpPr>
          <p:cNvPr id="24" name="Text Placeholder 2"/>
          <p:cNvSpPr>
            <a:spLocks noGrp="1"/>
          </p:cNvSpPr>
          <p:nvPr>
            <p:ph type="body" sz="quarter" idx="21"/>
          </p:nvPr>
        </p:nvSpPr>
        <p:spPr>
          <a:xfrm>
            <a:off x="5198172" y="2563813"/>
            <a:ext cx="3052290" cy="490537"/>
          </a:xfrm>
        </p:spPr>
        <p:txBody>
          <a:bodyPr>
            <a:noAutofit/>
          </a:bodyPr>
          <a:lstStyle>
            <a:lvl1pPr>
              <a:defRPr lang="en-US" sz="1800" b="0" i="0" kern="1200" dirty="0">
                <a:solidFill>
                  <a:srgbClr val="C00000"/>
                </a:solidFill>
                <a:latin typeface="Calibri" panose="020F0502020204030204" pitchFamily="34" charset="0"/>
                <a:ea typeface="Open Sans" panose="020B0606030504020204" pitchFamily="34" charset="0"/>
                <a:cs typeface="Calibri" panose="020F0502020204030204" pitchFamily="34" charset="0"/>
              </a:defRPr>
            </a:lvl1pPr>
            <a:lvl2pPr>
              <a:defRPr sz="24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stStyle>
          <a:p>
            <a:pPr marL="0" lvl="0" indent="0" algn="l" defTabSz="914400" rtl="0" eaLnBrk="1" latinLnBrk="0" hangingPunct="1">
              <a:lnSpc>
                <a:spcPct val="100000"/>
              </a:lnSpc>
              <a:spcBef>
                <a:spcPts val="1000"/>
              </a:spcBef>
              <a:buFont typeface="Open Sans" panose="020B0604020202020204" pitchFamily="34" charset="0"/>
              <a:buNone/>
            </a:pPr>
            <a:r>
              <a:rPr lang="en-US" dirty="0"/>
              <a:t>Click to edit Master text</a:t>
            </a:r>
          </a:p>
        </p:txBody>
      </p:sp>
    </p:spTree>
    <p:extLst>
      <p:ext uri="{BB962C8B-B14F-4D97-AF65-F5344CB8AC3E}">
        <p14:creationId xmlns:p14="http://schemas.microsoft.com/office/powerpoint/2010/main" val="1956686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_Big Quote Right_White">
    <p:spTree>
      <p:nvGrpSpPr>
        <p:cNvPr id="1" name=""/>
        <p:cNvGrpSpPr/>
        <p:nvPr/>
      </p:nvGrpSpPr>
      <p:grpSpPr>
        <a:xfrm>
          <a:off x="0" y="0"/>
          <a:ext cx="0" cy="0"/>
          <a:chOff x="0" y="0"/>
          <a:chExt cx="0" cy="0"/>
        </a:xfrm>
      </p:grpSpPr>
      <p:cxnSp>
        <p:nvCxnSpPr>
          <p:cNvPr id="8" name="Straight Connector 7"/>
          <p:cNvCxnSpPr/>
          <p:nvPr userDrawn="1"/>
        </p:nvCxnSpPr>
        <p:spPr>
          <a:xfrm flipH="1">
            <a:off x="6714670" y="388938"/>
            <a:ext cx="5218" cy="64389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8" hasCustomPrompt="1"/>
          </p:nvPr>
        </p:nvSpPr>
        <p:spPr>
          <a:xfrm>
            <a:off x="7097085" y="2408238"/>
            <a:ext cx="5414004" cy="1905000"/>
          </a:xfrm>
          <a:prstGeom prst="rect">
            <a:avLst/>
          </a:prstGeom>
        </p:spPr>
        <p:txBody>
          <a:bodyPr anchor="ctr"/>
          <a:lstStyle>
            <a:lvl1pPr algn="ctr">
              <a:defRPr sz="3200" b="0" i="0" baseline="0">
                <a:solidFill>
                  <a:schemeClr val="accent3"/>
                </a:solidFill>
                <a:latin typeface="Calibri" panose="020F0502020204030204" pitchFamily="34" charset="0"/>
                <a:cs typeface="Calibri" panose="020F0502020204030204" pitchFamily="34" charset="0"/>
              </a:defRPr>
            </a:lvl1pPr>
          </a:lstStyle>
          <a:p>
            <a:pPr lvl="0"/>
            <a:r>
              <a:rPr lang="en-US" dirty="0"/>
              <a:t>Insert Text Here</a:t>
            </a:r>
          </a:p>
        </p:txBody>
      </p:sp>
      <p:sp>
        <p:nvSpPr>
          <p:cNvPr id="6" name="Title 1">
            <a:extLst>
              <a:ext uri="{FF2B5EF4-FFF2-40B4-BE49-F238E27FC236}">
                <a16:creationId xmlns:a16="http://schemas.microsoft.com/office/drawing/2014/main" id="{AD72ACF8-24BE-4A4F-9914-65BA228529C2}"/>
              </a:ext>
            </a:extLst>
          </p:cNvPr>
          <p:cNvSpPr>
            <a:spLocks noGrp="1"/>
          </p:cNvSpPr>
          <p:nvPr>
            <p:ph type="title"/>
          </p:nvPr>
        </p:nvSpPr>
        <p:spPr>
          <a:xfrm>
            <a:off x="928688" y="388938"/>
            <a:ext cx="5412168" cy="1409700"/>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000" b="1" i="0" kern="12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0" name="Content Placeholder 2"/>
          <p:cNvSpPr>
            <a:spLocks noGrp="1"/>
          </p:cNvSpPr>
          <p:nvPr>
            <p:ph sz="quarter" idx="14"/>
          </p:nvPr>
        </p:nvSpPr>
        <p:spPr>
          <a:xfrm>
            <a:off x="939010" y="2153709"/>
            <a:ext cx="5405228" cy="4674129"/>
          </a:xfrm>
        </p:spPr>
        <p:txBody>
          <a:bodyPr/>
          <a:lstStyle>
            <a:lvl1pPr>
              <a:defRPr lang="en-US" sz="2000" b="0" i="0" kern="1200" dirty="0">
                <a:solidFill>
                  <a:schemeClr val="tx2"/>
                </a:solidFill>
                <a:latin typeface="Calibri" panose="020F0502020204030204" pitchFamily="34" charset="0"/>
                <a:ea typeface="Open Sans" panose="020B0606030504020204" pitchFamily="34" charset="0"/>
                <a:cs typeface="Calibri" panose="020F0502020204030204" pitchFamily="34" charset="0"/>
              </a:defRPr>
            </a:lvl1pPr>
            <a:lvl2pPr marL="0" indent="0">
              <a:buNone/>
              <a:defRPr b="0" i="0">
                <a:solidFill>
                  <a:schemeClr val="tx2"/>
                </a:solidFill>
              </a:defRPr>
            </a:lvl2pPr>
            <a:lvl3pPr>
              <a:defRPr b="0" i="0">
                <a:solidFill>
                  <a:schemeClr val="tx2"/>
                </a:solidFill>
              </a:defRPr>
            </a:lvl3pPr>
            <a:lvl4pPr>
              <a:defRPr b="0" i="0">
                <a:solidFill>
                  <a:schemeClr val="tx2"/>
                </a:solidFill>
              </a:defRPr>
            </a:lvl4pPr>
            <a:lvl5pPr>
              <a:defRPr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08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_Big Quote_White">
    <p:bg>
      <p:bgPr>
        <a:solidFill>
          <a:srgbClr val="01001D"/>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flipH="1">
            <a:off x="6714670" y="388938"/>
            <a:ext cx="5218" cy="64389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8" hasCustomPrompt="1"/>
          </p:nvPr>
        </p:nvSpPr>
        <p:spPr>
          <a:xfrm>
            <a:off x="7090321" y="2408238"/>
            <a:ext cx="5420768" cy="1905000"/>
          </a:xfrm>
          <a:prstGeom prst="rect">
            <a:avLst/>
          </a:prstGeom>
        </p:spPr>
        <p:txBody>
          <a:bodyPr anchor="ctr"/>
          <a:lstStyle>
            <a:lvl1pPr algn="ctr">
              <a:defRPr sz="3200" b="0" i="0" baseline="0">
                <a:solidFill>
                  <a:schemeClr val="accent3"/>
                </a:solidFill>
                <a:latin typeface="Neo Sans W1G" panose="020B0504030504040204" pitchFamily="34" charset="0"/>
              </a:defRPr>
            </a:lvl1pPr>
          </a:lstStyle>
          <a:p>
            <a:pPr lvl="0"/>
            <a:r>
              <a:rPr lang="en-US" dirty="0"/>
              <a:t>Insert Text Here</a:t>
            </a:r>
          </a:p>
        </p:txBody>
      </p:sp>
      <p:grpSp>
        <p:nvGrpSpPr>
          <p:cNvPr id="7" name="Group 6"/>
          <p:cNvGrpSpPr/>
          <p:nvPr userDrawn="1"/>
        </p:nvGrpSpPr>
        <p:grpSpPr>
          <a:xfrm>
            <a:off x="750094" y="7008409"/>
            <a:ext cx="11748290" cy="402483"/>
            <a:chOff x="750094" y="7008409"/>
            <a:chExt cx="11748290" cy="402483"/>
          </a:xfrm>
        </p:grpSpPr>
        <p:cxnSp>
          <p:nvCxnSpPr>
            <p:cNvPr id="12" name="Straight Connector 11"/>
            <p:cNvCxnSpPr/>
            <p:nvPr userDrawn="1"/>
          </p:nvCxnSpPr>
          <p:spPr>
            <a:xfrm>
              <a:off x="12498384" y="7008409"/>
              <a:ext cx="0" cy="402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750094" y="7094234"/>
              <a:ext cx="2491868"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©2024 Mimecast. All Rights Reserved.</a:t>
              </a:r>
            </a:p>
          </p:txBody>
        </p:sp>
      </p:grpSp>
      <p:sp>
        <p:nvSpPr>
          <p:cNvPr id="15" name="Shape 29"/>
          <p:cNvSpPr/>
          <p:nvPr userDrawn="1"/>
        </p:nvSpPr>
        <p:spPr>
          <a:xfrm>
            <a:off x="12598286" y="7081410"/>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bg1"/>
                </a:solidFill>
                <a:latin typeface="Calibri" panose="020F0502020204030204" pitchFamily="34" charset="0"/>
                <a:ea typeface="Open Sans" panose="020B0606030504020204" pitchFamily="34" charset="0"/>
                <a:cs typeface="Calibri" panose="020F0502020204030204" pitchFamily="34" charset="0"/>
              </a:rPr>
              <a:pPr>
                <a:spcBef>
                  <a:spcPts val="4500"/>
                </a:spcBef>
                <a:defRPr sz="2800">
                  <a:solidFill>
                    <a:srgbClr val="797979"/>
                  </a:solidFill>
                </a:defRPr>
              </a:pPr>
              <a:t>‹#›</a:t>
            </a:fld>
            <a:r>
              <a:rPr sz="1000" b="0" i="0" dirty="0">
                <a:solidFill>
                  <a:schemeClr val="bg1"/>
                </a:solidFill>
                <a:latin typeface="Calibri" panose="020F0502020204030204" pitchFamily="34" charset="0"/>
                <a:ea typeface="Open Sans" panose="020B0606030504020204" pitchFamily="34" charset="0"/>
                <a:cs typeface="Calibri" panose="020F0502020204030204" pitchFamily="34" charset="0"/>
              </a:rPr>
              <a:t>￼</a:t>
            </a:r>
          </a:p>
        </p:txBody>
      </p:sp>
      <p:sp>
        <p:nvSpPr>
          <p:cNvPr id="13" name="Content Placeholder 2"/>
          <p:cNvSpPr>
            <a:spLocks noGrp="1"/>
          </p:cNvSpPr>
          <p:nvPr>
            <p:ph sz="quarter" idx="14"/>
          </p:nvPr>
        </p:nvSpPr>
        <p:spPr>
          <a:xfrm>
            <a:off x="939010" y="2153709"/>
            <a:ext cx="5405228" cy="4674129"/>
          </a:xfrm>
        </p:spPr>
        <p:txBody>
          <a:bodyPr/>
          <a:lstStyle>
            <a:lvl1pPr>
              <a:defRPr lang="en-US" sz="2000" b="0"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0" indent="0">
              <a:buNone/>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marL="0" lvl="0" indent="0" algn="l" defTabSz="914400" rtl="0" eaLnBrk="1" latinLnBrk="0" hangingPunct="1">
              <a:lnSpc>
                <a:spcPct val="100000"/>
              </a:lnSpc>
              <a:spcBef>
                <a:spcPts val="1000"/>
              </a:spcBef>
              <a:buFont typeface="Open Sans"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AD72ACF8-24BE-4A4F-9914-65BA228529C2}"/>
              </a:ext>
            </a:extLst>
          </p:cNvPr>
          <p:cNvSpPr>
            <a:spLocks noGrp="1"/>
          </p:cNvSpPr>
          <p:nvPr>
            <p:ph type="title"/>
          </p:nvPr>
        </p:nvSpPr>
        <p:spPr>
          <a:xfrm>
            <a:off x="928688" y="388938"/>
            <a:ext cx="5599112" cy="1409700"/>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000" b="1" i="0" kern="120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A5D03146-6954-0E41-90EB-49DAFBD23C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0046" y="7122759"/>
            <a:ext cx="918437" cy="155518"/>
          </a:xfrm>
          <a:prstGeom prst="rect">
            <a:avLst/>
          </a:prstGeom>
        </p:spPr>
      </p:pic>
    </p:spTree>
    <p:extLst>
      <p:ext uri="{BB962C8B-B14F-4D97-AF65-F5344CB8AC3E}">
        <p14:creationId xmlns:p14="http://schemas.microsoft.com/office/powerpoint/2010/main" val="2310091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_Right Picture+Big Quote">
    <p:spTree>
      <p:nvGrpSpPr>
        <p:cNvPr id="1" name=""/>
        <p:cNvGrpSpPr/>
        <p:nvPr/>
      </p:nvGrpSpPr>
      <p:grpSpPr>
        <a:xfrm>
          <a:off x="0" y="0"/>
          <a:ext cx="0" cy="0"/>
          <a:chOff x="0" y="0"/>
          <a:chExt cx="0" cy="0"/>
        </a:xfrm>
      </p:grpSpPr>
      <p:cxnSp>
        <p:nvCxnSpPr>
          <p:cNvPr id="8" name="Straight Connector 7"/>
          <p:cNvCxnSpPr/>
          <p:nvPr userDrawn="1"/>
        </p:nvCxnSpPr>
        <p:spPr>
          <a:xfrm flipH="1">
            <a:off x="6714670" y="388938"/>
            <a:ext cx="5218" cy="6438900"/>
          </a:xfrm>
          <a:prstGeom prst="line">
            <a:avLst/>
          </a:prstGeom>
          <a:ln w="19050">
            <a:solidFill>
              <a:srgbClr val="01001D"/>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8" hasCustomPrompt="1"/>
          </p:nvPr>
        </p:nvSpPr>
        <p:spPr>
          <a:xfrm>
            <a:off x="928688" y="2408238"/>
            <a:ext cx="5414004" cy="1905000"/>
          </a:xfrm>
          <a:prstGeom prst="rect">
            <a:avLst/>
          </a:prstGeom>
        </p:spPr>
        <p:txBody>
          <a:bodyPr anchor="ctr"/>
          <a:lstStyle>
            <a:lvl1pPr algn="ctr">
              <a:defRPr sz="3200" b="0" i="0" baseline="0">
                <a:solidFill>
                  <a:srgbClr val="EE2F41"/>
                </a:solidFill>
                <a:latin typeface="Calibri" panose="020F0502020204030204" pitchFamily="34" charset="0"/>
                <a:cs typeface="Calibri" panose="020F0502020204030204" pitchFamily="34" charset="0"/>
              </a:defRPr>
            </a:lvl1pPr>
          </a:lstStyle>
          <a:p>
            <a:pPr lvl="0"/>
            <a:r>
              <a:rPr lang="en-US" dirty="0"/>
              <a:t>Insert Text Here</a:t>
            </a:r>
          </a:p>
        </p:txBody>
      </p:sp>
      <p:sp>
        <p:nvSpPr>
          <p:cNvPr id="7" name="Picture Placeholder 2">
            <a:extLst>
              <a:ext uri="{FF2B5EF4-FFF2-40B4-BE49-F238E27FC236}">
                <a16:creationId xmlns:a16="http://schemas.microsoft.com/office/drawing/2014/main" id="{CAB106BA-D250-7848-A1D2-5B46F42211E0}"/>
              </a:ext>
            </a:extLst>
          </p:cNvPr>
          <p:cNvSpPr>
            <a:spLocks noGrp="1"/>
          </p:cNvSpPr>
          <p:nvPr>
            <p:ph type="pic" sz="quarter" idx="19" hasCustomPrompt="1"/>
          </p:nvPr>
        </p:nvSpPr>
        <p:spPr>
          <a:xfrm>
            <a:off x="7192963" y="748243"/>
            <a:ext cx="5318125" cy="6079594"/>
          </a:xfrm>
          <a:prstGeom prst="rect">
            <a:avLst/>
          </a:prstGeom>
        </p:spPr>
        <p:txBody>
          <a:bodyPr/>
          <a:lstStyle>
            <a:lvl1pPr>
              <a:defRPr b="0" i="0" baseline="0">
                <a:solidFill>
                  <a:schemeClr val="tx2"/>
                </a:solidFill>
              </a:defRPr>
            </a:lvl1pPr>
          </a:lstStyle>
          <a:p>
            <a:r>
              <a:rPr lang="en-US" dirty="0"/>
              <a:t>Insert Picture Here</a:t>
            </a:r>
          </a:p>
        </p:txBody>
      </p:sp>
    </p:spTree>
    <p:extLst>
      <p:ext uri="{BB962C8B-B14F-4D97-AF65-F5344CB8AC3E}">
        <p14:creationId xmlns:p14="http://schemas.microsoft.com/office/powerpoint/2010/main" val="81024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Case Stud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132594-CC38-E8F2-6F45-713D9A0DB2A2}"/>
              </a:ext>
            </a:extLst>
          </p:cNvPr>
          <p:cNvGrpSpPr/>
          <p:nvPr userDrawn="1"/>
        </p:nvGrpSpPr>
        <p:grpSpPr>
          <a:xfrm>
            <a:off x="535744" y="0"/>
            <a:ext cx="3049947" cy="2174397"/>
            <a:chOff x="922233" y="-1"/>
            <a:chExt cx="3280489" cy="2338757"/>
          </a:xfrm>
        </p:grpSpPr>
        <p:sp>
          <p:nvSpPr>
            <p:cNvPr id="3" name="Round Single Corner of Rectangle 2">
              <a:extLst>
                <a:ext uri="{FF2B5EF4-FFF2-40B4-BE49-F238E27FC236}">
                  <a16:creationId xmlns:a16="http://schemas.microsoft.com/office/drawing/2014/main" id="{5E83774B-678E-29F8-0CEE-057BF9FD3212}"/>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4" name="Picture 3">
              <a:extLst>
                <a:ext uri="{FF2B5EF4-FFF2-40B4-BE49-F238E27FC236}">
                  <a16:creationId xmlns:a16="http://schemas.microsoft.com/office/drawing/2014/main" id="{01589570-2AC9-2903-A94C-9B654F24DA67}"/>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5" name="Picture 4" descr="Shape, rectangle&#10;&#10;Description automatically generated">
            <a:extLst>
              <a:ext uri="{FF2B5EF4-FFF2-40B4-BE49-F238E27FC236}">
                <a16:creationId xmlns:a16="http://schemas.microsoft.com/office/drawing/2014/main" id="{69564553-0AEA-8999-9905-12F3968F31F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1776962942"/>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_Right Picture+Big Quote_Blue">
    <p:bg>
      <p:bgPr>
        <a:solidFill>
          <a:srgbClr val="01001D"/>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flipH="1">
            <a:off x="6714670" y="388938"/>
            <a:ext cx="5218" cy="6438900"/>
          </a:xfrm>
          <a:prstGeom prst="line">
            <a:avLst/>
          </a:prstGeom>
          <a:ln w="19050">
            <a:solidFill>
              <a:srgbClr val="FF2600"/>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8" hasCustomPrompt="1"/>
          </p:nvPr>
        </p:nvSpPr>
        <p:spPr>
          <a:xfrm>
            <a:off x="928688" y="2408238"/>
            <a:ext cx="5420768" cy="1905000"/>
          </a:xfrm>
          <a:prstGeom prst="rect">
            <a:avLst/>
          </a:prstGeom>
        </p:spPr>
        <p:txBody>
          <a:bodyPr anchor="ctr"/>
          <a:lstStyle>
            <a:lvl1pPr algn="ctr">
              <a:defRPr sz="3200" b="0" i="0" baseline="0">
                <a:solidFill>
                  <a:schemeClr val="bg1"/>
                </a:solidFill>
                <a:latin typeface="Calibri" panose="020F0502020204030204" pitchFamily="34" charset="0"/>
                <a:cs typeface="Calibri" panose="020F0502020204030204" pitchFamily="34" charset="0"/>
              </a:defRPr>
            </a:lvl1pPr>
          </a:lstStyle>
          <a:p>
            <a:pPr lvl="0"/>
            <a:r>
              <a:rPr lang="en-US" dirty="0"/>
              <a:t>Insert Text Here</a:t>
            </a:r>
          </a:p>
        </p:txBody>
      </p:sp>
      <p:grpSp>
        <p:nvGrpSpPr>
          <p:cNvPr id="7" name="Group 6"/>
          <p:cNvGrpSpPr/>
          <p:nvPr userDrawn="1"/>
        </p:nvGrpSpPr>
        <p:grpSpPr>
          <a:xfrm>
            <a:off x="750094" y="7008409"/>
            <a:ext cx="11748290" cy="402483"/>
            <a:chOff x="750094" y="7008409"/>
            <a:chExt cx="11748290" cy="402483"/>
          </a:xfrm>
        </p:grpSpPr>
        <p:cxnSp>
          <p:nvCxnSpPr>
            <p:cNvPr id="12" name="Straight Connector 11"/>
            <p:cNvCxnSpPr/>
            <p:nvPr userDrawn="1"/>
          </p:nvCxnSpPr>
          <p:spPr>
            <a:xfrm>
              <a:off x="12498384" y="7008409"/>
              <a:ext cx="0" cy="402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750094" y="7094234"/>
              <a:ext cx="235886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©2024 Mimecast. All Rights Reserved.</a:t>
              </a:r>
            </a:p>
          </p:txBody>
        </p:sp>
      </p:grpSp>
      <p:sp>
        <p:nvSpPr>
          <p:cNvPr id="15" name="Shape 29"/>
          <p:cNvSpPr/>
          <p:nvPr userDrawn="1"/>
        </p:nvSpPr>
        <p:spPr>
          <a:xfrm>
            <a:off x="12598286" y="7081410"/>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bg1"/>
                </a:solidFill>
                <a:latin typeface="Calibri" panose="020F0502020204030204" pitchFamily="34" charset="0"/>
                <a:ea typeface="Open Sans" panose="020B0606030504020204" pitchFamily="34" charset="0"/>
                <a:cs typeface="Calibri" panose="020F0502020204030204" pitchFamily="34" charset="0"/>
              </a:rPr>
              <a:pPr>
                <a:spcBef>
                  <a:spcPts val="4500"/>
                </a:spcBef>
                <a:defRPr sz="2800">
                  <a:solidFill>
                    <a:srgbClr val="797979"/>
                  </a:solidFill>
                </a:defRPr>
              </a:pPr>
              <a:t>‹#›</a:t>
            </a:fld>
            <a:r>
              <a:rPr sz="1000" b="0" i="0" dirty="0">
                <a:solidFill>
                  <a:schemeClr val="bg1"/>
                </a:solidFill>
                <a:latin typeface="Calibri" panose="020F0502020204030204" pitchFamily="34" charset="0"/>
                <a:ea typeface="Open Sans" panose="020B0606030504020204" pitchFamily="34" charset="0"/>
                <a:cs typeface="Calibri" panose="020F0502020204030204" pitchFamily="34" charset="0"/>
              </a:rPr>
              <a:t>￼</a:t>
            </a:r>
          </a:p>
        </p:txBody>
      </p:sp>
      <p:sp>
        <p:nvSpPr>
          <p:cNvPr id="16" name="Picture Placeholder 2">
            <a:extLst>
              <a:ext uri="{FF2B5EF4-FFF2-40B4-BE49-F238E27FC236}">
                <a16:creationId xmlns:a16="http://schemas.microsoft.com/office/drawing/2014/main" id="{8BDC57CB-9B2F-B04B-9BAA-AD1232C315EB}"/>
              </a:ext>
            </a:extLst>
          </p:cNvPr>
          <p:cNvSpPr>
            <a:spLocks noGrp="1"/>
          </p:cNvSpPr>
          <p:nvPr>
            <p:ph type="pic" sz="quarter" idx="19" hasCustomPrompt="1"/>
          </p:nvPr>
        </p:nvSpPr>
        <p:spPr>
          <a:xfrm>
            <a:off x="7192963" y="748243"/>
            <a:ext cx="5318125" cy="6079594"/>
          </a:xfrm>
          <a:prstGeom prst="rect">
            <a:avLst/>
          </a:prstGeom>
        </p:spPr>
        <p:txBody>
          <a:bodyPr/>
          <a:lstStyle>
            <a:lvl1pPr>
              <a:defRPr b="0" i="0" baseline="0">
                <a:solidFill>
                  <a:schemeClr val="tx2"/>
                </a:solidFill>
              </a:defRPr>
            </a:lvl1pPr>
          </a:lstStyle>
          <a:p>
            <a:r>
              <a:rPr lang="en-US" dirty="0"/>
              <a:t>Insert Picture Here</a:t>
            </a:r>
          </a:p>
        </p:txBody>
      </p:sp>
      <p:pic>
        <p:nvPicPr>
          <p:cNvPr id="19" name="Picture 18">
            <a:extLst>
              <a:ext uri="{FF2B5EF4-FFF2-40B4-BE49-F238E27FC236}">
                <a16:creationId xmlns:a16="http://schemas.microsoft.com/office/drawing/2014/main" id="{80A4AD86-DEBB-1446-ADAE-1162033E30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0046" y="7122759"/>
            <a:ext cx="918437" cy="155518"/>
          </a:xfrm>
          <a:prstGeom prst="rect">
            <a:avLst/>
          </a:prstGeom>
        </p:spPr>
      </p:pic>
    </p:spTree>
    <p:extLst>
      <p:ext uri="{BB962C8B-B14F-4D97-AF65-F5344CB8AC3E}">
        <p14:creationId xmlns:p14="http://schemas.microsoft.com/office/powerpoint/2010/main" val="3675508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2C3F5B-8CD2-A8AE-995C-9376C696FF04}"/>
              </a:ext>
            </a:extLst>
          </p:cNvPr>
          <p:cNvPicPr>
            <a:picLocks noChangeAspect="1"/>
          </p:cNvPicPr>
          <p:nvPr userDrawn="1"/>
        </p:nvPicPr>
        <p:blipFill>
          <a:blip r:embed="rId3"/>
          <a:stretch>
            <a:fillRect/>
          </a:stretch>
        </p:blipFill>
        <p:spPr>
          <a:xfrm>
            <a:off x="4893954" y="1947197"/>
            <a:ext cx="3572487" cy="3665279"/>
          </a:xfrm>
          <a:prstGeom prst="rect">
            <a:avLst/>
          </a:prstGeom>
        </p:spPr>
      </p:pic>
    </p:spTree>
    <p:extLst>
      <p:ext uri="{BB962C8B-B14F-4D97-AF65-F5344CB8AC3E}">
        <p14:creationId xmlns:p14="http://schemas.microsoft.com/office/powerpoint/2010/main" val="4037682858"/>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 column_right_blue">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D72ACF8-24BE-4A4F-9914-65BA228529C2}"/>
              </a:ext>
            </a:extLst>
          </p:cNvPr>
          <p:cNvSpPr>
            <a:spLocks noGrp="1"/>
          </p:cNvSpPr>
          <p:nvPr>
            <p:ph type="title"/>
          </p:nvPr>
        </p:nvSpPr>
        <p:spPr>
          <a:xfrm>
            <a:off x="928767" y="388938"/>
            <a:ext cx="11582321" cy="723901"/>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800" b="1" i="0" kern="1200" dirty="0">
                <a:solidFill>
                  <a:schemeClr val="bg1"/>
                </a:solidFill>
                <a:latin typeface="Neo Sans W1G" panose="020B0504030504040204" pitchFamily="34" charset="0"/>
                <a:ea typeface="Neo Sans W1G" panose="020B0504030504040204" pitchFamily="34" charset="0"/>
                <a:cs typeface="Open Sans" panose="020B0606030504020204" pitchFamily="34" charset="0"/>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487277EE-214C-43A5-82F9-7604FDF221D4}"/>
              </a:ext>
            </a:extLst>
          </p:cNvPr>
          <p:cNvSpPr>
            <a:spLocks noGrp="1"/>
          </p:cNvSpPr>
          <p:nvPr>
            <p:ph type="body" sz="quarter" idx="13"/>
          </p:nvPr>
        </p:nvSpPr>
        <p:spPr>
          <a:xfrm>
            <a:off x="928687" y="1112838"/>
            <a:ext cx="11582479" cy="449137"/>
          </a:xfrm>
          <a:prstGeom prst="rect">
            <a:avLst/>
          </a:prstGeom>
        </p:spPr>
        <p:txBody>
          <a:bodyPr lIns="0" tIns="0" rIns="0" bIns="0">
            <a:normAutofit/>
          </a:bodyPr>
          <a:lstStyle>
            <a:lvl1pPr>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a:defRPr sz="2600"/>
            </a:lvl2pPr>
            <a:lvl3pPr>
              <a:defRPr sz="2600"/>
            </a:lvl3pPr>
            <a:lvl4pPr>
              <a:defRPr sz="2600"/>
            </a:lvl4pPr>
            <a:lvl5pPr>
              <a:defRPr sz="2600"/>
            </a:lvl5pPr>
          </a:lstStyle>
          <a:p>
            <a:pPr marL="0" marR="0" lvl="0" indent="0" algn="l" defTabSz="801773" rtl="0" eaLnBrk="1" fontAlgn="auto" latinLnBrk="0" hangingPunct="1">
              <a:lnSpc>
                <a:spcPct val="95000"/>
              </a:lnSpc>
              <a:spcBef>
                <a:spcPts val="1200"/>
              </a:spcBef>
              <a:spcAft>
                <a:spcPts val="0"/>
              </a:spcAft>
              <a:buClrTx/>
              <a:buSzTx/>
              <a:buFont typeface="Segoe UI Light" panose="020B0502040204020203" pitchFamily="34" charset="0"/>
              <a:buNone/>
              <a:tabLst/>
            </a:pPr>
            <a:r>
              <a:rPr lang="en-US"/>
              <a:t>Click to edit Master text styles</a:t>
            </a:r>
          </a:p>
        </p:txBody>
      </p:sp>
      <p:sp>
        <p:nvSpPr>
          <p:cNvPr id="23" name="Content Placeholder 17"/>
          <p:cNvSpPr>
            <a:spLocks noGrp="1"/>
          </p:cNvSpPr>
          <p:nvPr>
            <p:ph sz="quarter" idx="18" hasCustomPrompt="1"/>
          </p:nvPr>
        </p:nvSpPr>
        <p:spPr>
          <a:xfrm>
            <a:off x="6719888" y="2141538"/>
            <a:ext cx="4934217" cy="4686300"/>
          </a:xfrm>
          <a:prstGeom prst="rect">
            <a:avLst/>
          </a:prstGeom>
        </p:spPr>
        <p:txBody>
          <a:bodyPr lIns="0" tIns="0" rIns="0" bIns="0">
            <a:normAutofit/>
          </a:bodyPr>
          <a:lstStyle>
            <a:lvl1pPr marL="0" indent="0">
              <a:buNone/>
              <a:defRPr sz="2000">
                <a:solidFill>
                  <a:schemeClr val="tx2"/>
                </a:solidFill>
              </a:defRPr>
            </a:lvl1pPr>
            <a:lvl2pPr marL="0" indent="-228600">
              <a:buClr>
                <a:schemeClr val="accent2"/>
              </a:buClr>
              <a:buFont typeface="Wingdings" panose="05000000000000000000" pitchFamily="2" charset="2"/>
              <a:buChar char="§"/>
              <a:defRPr sz="2000" b="1">
                <a:solidFill>
                  <a:schemeClr val="bg1"/>
                </a:solidFill>
              </a:defRPr>
            </a:lvl2pPr>
            <a:lvl3pPr marL="457200" indent="-228600">
              <a:buClr>
                <a:srgbClr val="EE2F41"/>
              </a:buClr>
              <a:buSzPct val="80000"/>
              <a:buFont typeface="Wingdings" panose="05000000000000000000" pitchFamily="2" charset="2"/>
              <a:buChar char="§"/>
              <a:defRPr sz="1600">
                <a:solidFill>
                  <a:schemeClr val="bg1"/>
                </a:solidFill>
              </a:defRPr>
            </a:lvl3pPr>
            <a:lvl4pPr marL="685800" indent="-228600">
              <a:buClr>
                <a:schemeClr val="accent4"/>
              </a:buClr>
              <a:buSzPct val="80000"/>
              <a:buFont typeface="Wingdings" panose="05000000000000000000" pitchFamily="2" charset="2"/>
              <a:buChar char="§"/>
              <a:defRPr sz="1400">
                <a:solidFill>
                  <a:schemeClr val="bg1"/>
                </a:solidFill>
              </a:defRPr>
            </a:lvl4pPr>
            <a:lvl5pPr marL="1828800" indent="0">
              <a:buNone/>
              <a:defRPr sz="1400">
                <a:solidFill>
                  <a:schemeClr val="tx2"/>
                </a:solidFill>
              </a:defRPr>
            </a:lvl5pPr>
          </a:lstStyle>
          <a:p>
            <a:pPr lvl="1"/>
            <a:r>
              <a:rPr lang="en-US" dirty="0"/>
              <a:t>Second level</a:t>
            </a:r>
          </a:p>
          <a:p>
            <a:pPr lvl="2"/>
            <a:r>
              <a:rPr lang="en-US" dirty="0"/>
              <a:t>Third level</a:t>
            </a:r>
          </a:p>
          <a:p>
            <a:pPr lvl="3"/>
            <a:r>
              <a:rPr lang="en-US" dirty="0"/>
              <a:t>Fourth level</a:t>
            </a:r>
          </a:p>
        </p:txBody>
      </p:sp>
      <p:cxnSp>
        <p:nvCxnSpPr>
          <p:cNvPr id="6" name="Straight Connector 5">
            <a:extLst>
              <a:ext uri="{FF2B5EF4-FFF2-40B4-BE49-F238E27FC236}">
                <a16:creationId xmlns:a16="http://schemas.microsoft.com/office/drawing/2014/main" id="{F08AC926-A6B6-7C44-907C-EC40A79BF2D4}"/>
              </a:ext>
            </a:extLst>
          </p:cNvPr>
          <p:cNvCxnSpPr/>
          <p:nvPr userDrawn="1"/>
        </p:nvCxnSpPr>
        <p:spPr>
          <a:xfrm>
            <a:off x="12498384" y="7008409"/>
            <a:ext cx="0" cy="402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hape 29">
            <a:extLst>
              <a:ext uri="{FF2B5EF4-FFF2-40B4-BE49-F238E27FC236}">
                <a16:creationId xmlns:a16="http://schemas.microsoft.com/office/drawing/2014/main" id="{1D084653-3FAD-5944-9BC4-8B691D666044}"/>
              </a:ext>
            </a:extLst>
          </p:cNvPr>
          <p:cNvSpPr/>
          <p:nvPr userDrawn="1"/>
        </p:nvSpPr>
        <p:spPr>
          <a:xfrm>
            <a:off x="12598286" y="7081410"/>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bg1"/>
                </a:solidFill>
                <a:latin typeface="Open Sans" panose="020B0606030504020204" pitchFamily="34" charset="0"/>
                <a:ea typeface="Open Sans" panose="020B0606030504020204" pitchFamily="34" charset="0"/>
                <a:cs typeface="Open Sans" panose="020B0606030504020204" pitchFamily="34" charset="0"/>
              </a:rPr>
              <a:pPr>
                <a:spcBef>
                  <a:spcPts val="4500"/>
                </a:spcBef>
                <a:defRPr sz="2800">
                  <a:solidFill>
                    <a:srgbClr val="797979"/>
                  </a:solidFill>
                </a:defRPr>
              </a:pPr>
              <a:t>‹#›</a:t>
            </a:fld>
            <a:r>
              <a:rPr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8" name="TextBox 7">
            <a:extLst>
              <a:ext uri="{FF2B5EF4-FFF2-40B4-BE49-F238E27FC236}">
                <a16:creationId xmlns:a16="http://schemas.microsoft.com/office/drawing/2014/main" id="{14B24098-0FE7-2A45-AFB6-E24AD4B1931A}"/>
              </a:ext>
            </a:extLst>
          </p:cNvPr>
          <p:cNvSpPr txBox="1"/>
          <p:nvPr userDrawn="1"/>
        </p:nvSpPr>
        <p:spPr>
          <a:xfrm>
            <a:off x="750094" y="7094234"/>
            <a:ext cx="2491865" cy="230832"/>
          </a:xfrm>
          <a:prstGeom prst="rect">
            <a:avLst/>
          </a:prstGeom>
          <a:noFill/>
        </p:spPr>
        <p:txBody>
          <a:bodyPr wrap="square" rtlCol="0">
            <a:spAutoFit/>
          </a:bodyPr>
          <a:lstStyle/>
          <a:p>
            <a:r>
              <a:rPr lang="en-US" sz="900" b="0" i="0" dirty="0">
                <a:solidFill>
                  <a:schemeClr val="bg1"/>
                </a:solidFill>
                <a:latin typeface="Open Sans" panose="020B0606030504020204" pitchFamily="34" charset="0"/>
              </a:rPr>
              <a:t>©2021 Mimecast. All Rights Reserved.</a:t>
            </a:r>
          </a:p>
        </p:txBody>
      </p:sp>
      <p:pic>
        <p:nvPicPr>
          <p:cNvPr id="11" name="Picture 10">
            <a:extLst>
              <a:ext uri="{FF2B5EF4-FFF2-40B4-BE49-F238E27FC236}">
                <a16:creationId xmlns:a16="http://schemas.microsoft.com/office/drawing/2014/main" id="{03F42C79-E11C-464C-9A43-29CD3A4E9E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0046" y="7099314"/>
            <a:ext cx="918437" cy="155518"/>
          </a:xfrm>
          <a:prstGeom prst="rect">
            <a:avLst/>
          </a:prstGeom>
        </p:spPr>
      </p:pic>
    </p:spTree>
    <p:extLst>
      <p:ext uri="{BB962C8B-B14F-4D97-AF65-F5344CB8AC3E}">
        <p14:creationId xmlns:p14="http://schemas.microsoft.com/office/powerpoint/2010/main" val="1395052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ing_Sub_Content_Blue">
    <p:bg>
      <p:bgPr>
        <a:solidFill>
          <a:schemeClr val="tx2"/>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17522" y="7053616"/>
            <a:ext cx="1105808" cy="317920"/>
          </a:xfrm>
          <a:prstGeom prst="rect">
            <a:avLst/>
          </a:prstGeom>
        </p:spPr>
      </p:pic>
      <p:cxnSp>
        <p:nvCxnSpPr>
          <p:cNvPr id="22" name="Straight Connector 21"/>
          <p:cNvCxnSpPr/>
          <p:nvPr userDrawn="1"/>
        </p:nvCxnSpPr>
        <p:spPr>
          <a:xfrm>
            <a:off x="12498384" y="7008409"/>
            <a:ext cx="0" cy="402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Shape 29"/>
          <p:cNvSpPr/>
          <p:nvPr userDrawn="1"/>
        </p:nvSpPr>
        <p:spPr>
          <a:xfrm>
            <a:off x="12598286" y="7081410"/>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bg1"/>
                </a:solidFill>
                <a:latin typeface="Open Sans" panose="020B0606030504020204" pitchFamily="34" charset="0"/>
                <a:ea typeface="Open Sans" panose="020B0606030504020204" pitchFamily="34" charset="0"/>
                <a:cs typeface="Open Sans" panose="020B0606030504020204" pitchFamily="34" charset="0"/>
              </a:rPr>
              <a:pPr>
                <a:spcBef>
                  <a:spcPts val="4500"/>
                </a:spcBef>
                <a:defRPr sz="2800">
                  <a:solidFill>
                    <a:srgbClr val="797979"/>
                  </a:solidFill>
                </a:defRPr>
              </a:pPr>
              <a:t>‹#›</a:t>
            </a:fld>
            <a:r>
              <a:rPr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4" name="TextBox 23"/>
          <p:cNvSpPr txBox="1"/>
          <p:nvPr userDrawn="1"/>
        </p:nvSpPr>
        <p:spPr>
          <a:xfrm>
            <a:off x="750094" y="7094233"/>
            <a:ext cx="2441989" cy="230832"/>
          </a:xfrm>
          <a:prstGeom prst="rect">
            <a:avLst/>
          </a:prstGeom>
          <a:noFill/>
        </p:spPr>
        <p:txBody>
          <a:bodyPr wrap="square" rtlCol="0">
            <a:spAutoFit/>
          </a:bodyPr>
          <a:lstStyle/>
          <a:p>
            <a:r>
              <a:rPr lang="en-US" sz="900" b="0" i="0" dirty="0">
                <a:solidFill>
                  <a:schemeClr val="bg1"/>
                </a:solidFill>
                <a:latin typeface="Open Sans" panose="020B0606030504020204" pitchFamily="34" charset="0"/>
              </a:rPr>
              <a:t>©2021 Mimecast. All Rights Reserved.</a:t>
            </a:r>
          </a:p>
        </p:txBody>
      </p:sp>
      <p:sp>
        <p:nvSpPr>
          <p:cNvPr id="11" name="Title 1">
            <a:extLst>
              <a:ext uri="{FF2B5EF4-FFF2-40B4-BE49-F238E27FC236}">
                <a16:creationId xmlns:a16="http://schemas.microsoft.com/office/drawing/2014/main" id="{AD72ACF8-24BE-4A4F-9914-65BA228529C2}"/>
              </a:ext>
            </a:extLst>
          </p:cNvPr>
          <p:cNvSpPr>
            <a:spLocks noGrp="1"/>
          </p:cNvSpPr>
          <p:nvPr>
            <p:ph type="title"/>
          </p:nvPr>
        </p:nvSpPr>
        <p:spPr>
          <a:xfrm>
            <a:off x="928688" y="388939"/>
            <a:ext cx="11582400" cy="723900"/>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800" b="1" i="0" kern="1200" dirty="0">
                <a:solidFill>
                  <a:schemeClr val="bg1"/>
                </a:solidFill>
                <a:latin typeface="Neo Sans W1G" panose="020B0504030504040204" pitchFamily="34" charset="0"/>
                <a:ea typeface="Neo Sans W1G" panose="020B0504030504040204" pitchFamily="34" charset="0"/>
                <a:cs typeface="Open Sans" panose="020B0606030504020204" pitchFamily="34" charset="0"/>
              </a:defRPr>
            </a:lvl1pPr>
          </a:lstStyle>
          <a:p>
            <a:r>
              <a:rPr lang="en-US"/>
              <a:t>Click to edit Master title style</a:t>
            </a:r>
            <a:endParaRPr lang="en-US" dirty="0"/>
          </a:p>
        </p:txBody>
      </p:sp>
      <p:sp>
        <p:nvSpPr>
          <p:cNvPr id="15" name="Text Placeholder 10">
            <a:extLst>
              <a:ext uri="{FF2B5EF4-FFF2-40B4-BE49-F238E27FC236}">
                <a16:creationId xmlns:a16="http://schemas.microsoft.com/office/drawing/2014/main" id="{487277EE-214C-43A5-82F9-7604FDF221D4}"/>
              </a:ext>
            </a:extLst>
          </p:cNvPr>
          <p:cNvSpPr>
            <a:spLocks noGrp="1"/>
          </p:cNvSpPr>
          <p:nvPr>
            <p:ph type="body" sz="quarter" idx="13"/>
          </p:nvPr>
        </p:nvSpPr>
        <p:spPr>
          <a:xfrm>
            <a:off x="928609" y="1112838"/>
            <a:ext cx="11575332" cy="449137"/>
          </a:xfrm>
          <a:prstGeom prst="rect">
            <a:avLst/>
          </a:prstGeom>
        </p:spPr>
        <p:txBody>
          <a:bodyPr lIns="0" tIns="0" rIns="0" bIns="0">
            <a:normAutofit/>
          </a:bodyPr>
          <a:lstStyle>
            <a:lvl1pPr>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a:defRPr sz="2600"/>
            </a:lvl2pPr>
            <a:lvl3pPr>
              <a:defRPr sz="2600"/>
            </a:lvl3pPr>
            <a:lvl4pPr>
              <a:defRPr sz="2600"/>
            </a:lvl4pPr>
            <a:lvl5pPr>
              <a:defRPr sz="2600"/>
            </a:lvl5pPr>
          </a:lstStyle>
          <a:p>
            <a:pPr marL="0" marR="0" lvl="0" indent="0" algn="l" defTabSz="801773" rtl="0" eaLnBrk="1" fontAlgn="auto" latinLnBrk="0" hangingPunct="1">
              <a:lnSpc>
                <a:spcPct val="95000"/>
              </a:lnSpc>
              <a:spcBef>
                <a:spcPts val="1200"/>
              </a:spcBef>
              <a:spcAft>
                <a:spcPts val="0"/>
              </a:spcAft>
              <a:buClrTx/>
              <a:buSzTx/>
              <a:buFont typeface="Segoe UI Light" panose="020B0502040204020203" pitchFamily="34" charset="0"/>
              <a:buNone/>
              <a:tabLst/>
            </a:pPr>
            <a:r>
              <a:rPr lang="en-US"/>
              <a:t>Click to edit Master text styles</a:t>
            </a:r>
          </a:p>
        </p:txBody>
      </p:sp>
      <p:sp>
        <p:nvSpPr>
          <p:cNvPr id="4" name="Content Placeholder 3"/>
          <p:cNvSpPr>
            <a:spLocks noGrp="1"/>
          </p:cNvSpPr>
          <p:nvPr>
            <p:ph sz="quarter" idx="14"/>
          </p:nvPr>
        </p:nvSpPr>
        <p:spPr>
          <a:xfrm>
            <a:off x="928688" y="1798638"/>
            <a:ext cx="11569700" cy="502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0301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eading_Sub_Blu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D72ACF8-24BE-4A4F-9914-65BA228529C2}"/>
              </a:ext>
            </a:extLst>
          </p:cNvPr>
          <p:cNvSpPr>
            <a:spLocks noGrp="1"/>
          </p:cNvSpPr>
          <p:nvPr>
            <p:ph type="title"/>
          </p:nvPr>
        </p:nvSpPr>
        <p:spPr>
          <a:xfrm>
            <a:off x="928688" y="388939"/>
            <a:ext cx="11594642" cy="723900"/>
          </a:xfrm>
        </p:spPr>
        <p:txBody>
          <a:bodyPr lIns="0" tIns="0" rIns="0" bIns="0">
            <a:normAutofit/>
          </a:bodyPr>
          <a:lstStyle>
            <a:lvl1pPr marL="0" indent="0" algn="l" defTabSz="1007886" rtl="0" eaLnBrk="1" latinLnBrk="0" hangingPunct="1">
              <a:lnSpc>
                <a:spcPct val="100000"/>
              </a:lnSpc>
              <a:spcBef>
                <a:spcPct val="0"/>
              </a:spcBef>
              <a:buNone/>
              <a:tabLst>
                <a:tab pos="0" algn="l"/>
              </a:tabLst>
              <a:defRPr lang="en-US" sz="4800" b="1" i="0" kern="1200" dirty="0">
                <a:solidFill>
                  <a:schemeClr val="bg1"/>
                </a:solidFill>
                <a:latin typeface="Neo Sans W1G" panose="020B0504030504040204" pitchFamily="34" charset="0"/>
                <a:ea typeface="Neo Sans W1G" panose="020B0504030504040204" pitchFamily="34" charset="0"/>
                <a:cs typeface="Open Sans" panose="020B0606030504020204" pitchFamily="34" charset="0"/>
              </a:defRPr>
            </a:lvl1pPr>
          </a:lstStyle>
          <a:p>
            <a:r>
              <a:rPr lang="en-US"/>
              <a:t>Click to edit Master title style</a:t>
            </a:r>
            <a:endParaRPr lang="en-US" dirty="0"/>
          </a:p>
        </p:txBody>
      </p:sp>
      <p:sp>
        <p:nvSpPr>
          <p:cNvPr id="13" name="Text Placeholder 10">
            <a:extLst>
              <a:ext uri="{FF2B5EF4-FFF2-40B4-BE49-F238E27FC236}">
                <a16:creationId xmlns:a16="http://schemas.microsoft.com/office/drawing/2014/main" id="{487277EE-214C-43A5-82F9-7604FDF221D4}"/>
              </a:ext>
            </a:extLst>
          </p:cNvPr>
          <p:cNvSpPr>
            <a:spLocks noGrp="1"/>
          </p:cNvSpPr>
          <p:nvPr>
            <p:ph type="body" sz="quarter" idx="13"/>
          </p:nvPr>
        </p:nvSpPr>
        <p:spPr>
          <a:xfrm>
            <a:off x="928609" y="1112838"/>
            <a:ext cx="11587566" cy="449137"/>
          </a:xfrm>
          <a:prstGeom prst="rect">
            <a:avLst/>
          </a:prstGeom>
        </p:spPr>
        <p:txBody>
          <a:bodyPr lIns="0" tIns="0" rIns="0" bIns="0">
            <a:normAutofit/>
          </a:bodyPr>
          <a:lstStyle>
            <a:lvl1pPr>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a:defRPr sz="2600"/>
            </a:lvl2pPr>
            <a:lvl3pPr>
              <a:defRPr sz="2600"/>
            </a:lvl3pPr>
            <a:lvl4pPr>
              <a:defRPr sz="2600"/>
            </a:lvl4pPr>
            <a:lvl5pPr>
              <a:defRPr sz="2600"/>
            </a:lvl5pPr>
          </a:lstStyle>
          <a:p>
            <a:pPr marL="0" marR="0" lvl="0" indent="0" algn="l" defTabSz="801773" rtl="0" eaLnBrk="1" fontAlgn="auto" latinLnBrk="0" hangingPunct="1">
              <a:lnSpc>
                <a:spcPct val="95000"/>
              </a:lnSpc>
              <a:spcBef>
                <a:spcPts val="1200"/>
              </a:spcBef>
              <a:spcAft>
                <a:spcPts val="0"/>
              </a:spcAft>
              <a:buClrTx/>
              <a:buSzTx/>
              <a:buFont typeface="Segoe UI Light" panose="020B0502040204020203" pitchFamily="34" charset="0"/>
              <a:buNone/>
              <a:tabLst/>
            </a:pPr>
            <a:r>
              <a:rPr lang="en-US"/>
              <a:t>Click to edit Master text styles</a:t>
            </a:r>
          </a:p>
        </p:txBody>
      </p:sp>
      <p:cxnSp>
        <p:nvCxnSpPr>
          <p:cNvPr id="18" name="Straight Connector 17"/>
          <p:cNvCxnSpPr/>
          <p:nvPr userDrawn="1"/>
        </p:nvCxnSpPr>
        <p:spPr>
          <a:xfrm>
            <a:off x="12498384" y="7008409"/>
            <a:ext cx="0" cy="402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hape 29"/>
          <p:cNvSpPr/>
          <p:nvPr userDrawn="1"/>
        </p:nvSpPr>
        <p:spPr>
          <a:xfrm>
            <a:off x="12598286" y="7081410"/>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bg1"/>
                </a:solidFill>
                <a:latin typeface="Open Sans" panose="020B0606030504020204" pitchFamily="34" charset="0"/>
                <a:ea typeface="Open Sans" panose="020B0606030504020204" pitchFamily="34" charset="0"/>
                <a:cs typeface="Open Sans" panose="020B0606030504020204" pitchFamily="34" charset="0"/>
              </a:rPr>
              <a:pPr>
                <a:spcBef>
                  <a:spcPts val="4500"/>
                </a:spcBef>
                <a:defRPr sz="2800">
                  <a:solidFill>
                    <a:srgbClr val="797979"/>
                  </a:solidFill>
                </a:defRPr>
              </a:pPr>
              <a:t>‹#›</a:t>
            </a:fld>
            <a:r>
              <a:rPr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TextBox 19"/>
          <p:cNvSpPr txBox="1"/>
          <p:nvPr userDrawn="1"/>
        </p:nvSpPr>
        <p:spPr>
          <a:xfrm>
            <a:off x="750094" y="7094233"/>
            <a:ext cx="2491867" cy="230832"/>
          </a:xfrm>
          <a:prstGeom prst="rect">
            <a:avLst/>
          </a:prstGeom>
          <a:noFill/>
        </p:spPr>
        <p:txBody>
          <a:bodyPr wrap="square" rtlCol="0">
            <a:spAutoFit/>
          </a:bodyPr>
          <a:lstStyle/>
          <a:p>
            <a:r>
              <a:rPr lang="en-US" sz="900" b="0" i="0" dirty="0">
                <a:solidFill>
                  <a:schemeClr val="bg1"/>
                </a:solidFill>
                <a:latin typeface="Open Sans" panose="020B0606030504020204" pitchFamily="34" charset="0"/>
              </a:rPr>
              <a:t>©2020 </a:t>
            </a:r>
            <a:r>
              <a:rPr lang="en-US" sz="900" b="0" i="0" dirty="0" err="1">
                <a:solidFill>
                  <a:schemeClr val="bg1"/>
                </a:solidFill>
                <a:latin typeface="Open Sans" panose="020B0606030504020204" pitchFamily="34" charset="0"/>
              </a:rPr>
              <a:t>Mimecast</a:t>
            </a:r>
            <a:r>
              <a:rPr lang="en-US" sz="900" b="0" i="0" dirty="0">
                <a:solidFill>
                  <a:schemeClr val="bg1"/>
                </a:solidFill>
                <a:latin typeface="Open Sans" panose="020B0606030504020204" pitchFamily="34" charset="0"/>
              </a:rPr>
              <a:t>. All Rights Reserved.</a:t>
            </a:r>
          </a:p>
        </p:txBody>
      </p:sp>
      <p:pic>
        <p:nvPicPr>
          <p:cNvPr id="11" name="Picture 10">
            <a:extLst>
              <a:ext uri="{FF2B5EF4-FFF2-40B4-BE49-F238E27FC236}">
                <a16:creationId xmlns:a16="http://schemas.microsoft.com/office/drawing/2014/main" id="{AC6B55A3-54A2-FE4A-A010-10B7258E1B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0046" y="7099314"/>
            <a:ext cx="918437" cy="155518"/>
          </a:xfrm>
          <a:prstGeom prst="rect">
            <a:avLst/>
          </a:prstGeom>
        </p:spPr>
      </p:pic>
    </p:spTree>
    <p:extLst>
      <p:ext uri="{BB962C8B-B14F-4D97-AF65-F5344CB8AC3E}">
        <p14:creationId xmlns:p14="http://schemas.microsoft.com/office/powerpoint/2010/main" val="154495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Case Stud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FAF853-1134-CB2F-A193-262AC101E0A1}"/>
              </a:ext>
            </a:extLst>
          </p:cNvPr>
          <p:cNvGrpSpPr/>
          <p:nvPr userDrawn="1"/>
        </p:nvGrpSpPr>
        <p:grpSpPr>
          <a:xfrm>
            <a:off x="535744" y="0"/>
            <a:ext cx="3049947" cy="2174397"/>
            <a:chOff x="922233" y="-1"/>
            <a:chExt cx="3280489" cy="2338757"/>
          </a:xfrm>
        </p:grpSpPr>
        <p:sp>
          <p:nvSpPr>
            <p:cNvPr id="3" name="Round Single Corner of Rectangle 2">
              <a:extLst>
                <a:ext uri="{FF2B5EF4-FFF2-40B4-BE49-F238E27FC236}">
                  <a16:creationId xmlns:a16="http://schemas.microsoft.com/office/drawing/2014/main" id="{2A6C1C2D-0B80-21DD-7360-9B2AB99341F6}"/>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4" name="Picture 3">
              <a:extLst>
                <a:ext uri="{FF2B5EF4-FFF2-40B4-BE49-F238E27FC236}">
                  <a16:creationId xmlns:a16="http://schemas.microsoft.com/office/drawing/2014/main" id="{2994023D-889D-19C7-D382-3A557C6B8514}"/>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5" name="Picture 4" descr="Shape, rectangle&#10;&#10;Description automatically generated">
            <a:extLst>
              <a:ext uri="{FF2B5EF4-FFF2-40B4-BE49-F238E27FC236}">
                <a16:creationId xmlns:a16="http://schemas.microsoft.com/office/drawing/2014/main" id="{CDB363AC-2B4B-468F-C756-65131D2E57E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3210763576"/>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Case Stud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B247A-60CB-6DB3-ADE0-97310354B7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8174" y="7071173"/>
            <a:ext cx="1237945" cy="209620"/>
          </a:xfrm>
          <a:prstGeom prst="rect">
            <a:avLst/>
          </a:prstGeom>
        </p:spPr>
      </p:pic>
    </p:spTree>
    <p:extLst>
      <p:ext uri="{BB962C8B-B14F-4D97-AF65-F5344CB8AC3E}">
        <p14:creationId xmlns:p14="http://schemas.microsoft.com/office/powerpoint/2010/main" val="3741168106"/>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Case Stud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11C0D8-5E8D-D778-6240-87E8A0A4E9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8174" y="7096573"/>
            <a:ext cx="1237945" cy="209620"/>
          </a:xfrm>
          <a:prstGeom prst="rect">
            <a:avLst/>
          </a:prstGeom>
        </p:spPr>
      </p:pic>
    </p:spTree>
    <p:extLst>
      <p:ext uri="{BB962C8B-B14F-4D97-AF65-F5344CB8AC3E}">
        <p14:creationId xmlns:p14="http://schemas.microsoft.com/office/powerpoint/2010/main" val="1857671625"/>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Case Stud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74E7A3-D6C1-9CE2-E33A-8181DE37B448}"/>
              </a:ext>
            </a:extLst>
          </p:cNvPr>
          <p:cNvGrpSpPr/>
          <p:nvPr userDrawn="1"/>
        </p:nvGrpSpPr>
        <p:grpSpPr>
          <a:xfrm>
            <a:off x="535744" y="0"/>
            <a:ext cx="3049947" cy="2174397"/>
            <a:chOff x="922233" y="-1"/>
            <a:chExt cx="3280489" cy="2338757"/>
          </a:xfrm>
        </p:grpSpPr>
        <p:sp>
          <p:nvSpPr>
            <p:cNvPr id="13" name="Round Single Corner of Rectangle 2">
              <a:extLst>
                <a:ext uri="{FF2B5EF4-FFF2-40B4-BE49-F238E27FC236}">
                  <a16:creationId xmlns:a16="http://schemas.microsoft.com/office/drawing/2014/main" id="{AE8D149A-B181-FA12-6790-D6149A518276}"/>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15" name="Picture 14">
              <a:extLst>
                <a:ext uri="{FF2B5EF4-FFF2-40B4-BE49-F238E27FC236}">
                  <a16:creationId xmlns:a16="http://schemas.microsoft.com/office/drawing/2014/main" id="{A968F232-D9ED-8A03-4684-50305A7045D0}"/>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2" name="Picture 1" descr="Shape, rectangle&#10;&#10;Description automatically generated">
            <a:extLst>
              <a:ext uri="{FF2B5EF4-FFF2-40B4-BE49-F238E27FC236}">
                <a16:creationId xmlns:a16="http://schemas.microsoft.com/office/drawing/2014/main" id="{8E376163-BB64-8913-33E3-098039F3983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714903189"/>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olution Brief">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FE7D094-2055-BBFC-95BD-C776A45C6789}"/>
              </a:ext>
            </a:extLst>
          </p:cNvPr>
          <p:cNvGrpSpPr/>
          <p:nvPr userDrawn="1"/>
        </p:nvGrpSpPr>
        <p:grpSpPr>
          <a:xfrm>
            <a:off x="535744" y="0"/>
            <a:ext cx="3049947" cy="2174397"/>
            <a:chOff x="922233" y="-1"/>
            <a:chExt cx="3280489" cy="2338757"/>
          </a:xfrm>
        </p:grpSpPr>
        <p:sp>
          <p:nvSpPr>
            <p:cNvPr id="10" name="Round Single Corner of Rectangle 2">
              <a:extLst>
                <a:ext uri="{FF2B5EF4-FFF2-40B4-BE49-F238E27FC236}">
                  <a16:creationId xmlns:a16="http://schemas.microsoft.com/office/drawing/2014/main" id="{AA8169B2-CB4D-6B2D-48A5-08AD416073EC}"/>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11" name="Picture 10">
              <a:extLst>
                <a:ext uri="{FF2B5EF4-FFF2-40B4-BE49-F238E27FC236}">
                  <a16:creationId xmlns:a16="http://schemas.microsoft.com/office/drawing/2014/main" id="{DAE3C7D5-D071-E162-8A29-D789EE21E679}"/>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13" name="Picture 12" descr="Shape, rectangle&#10;&#10;Description automatically generated">
            <a:extLst>
              <a:ext uri="{FF2B5EF4-FFF2-40B4-BE49-F238E27FC236}">
                <a16:creationId xmlns:a16="http://schemas.microsoft.com/office/drawing/2014/main" id="{2B8E2E6C-0EF0-F945-4FBA-2B0B6E90A3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1865381553"/>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olution Brief">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209D534-0DFF-9180-807E-FFA814CA30EA}"/>
              </a:ext>
            </a:extLst>
          </p:cNvPr>
          <p:cNvGrpSpPr/>
          <p:nvPr userDrawn="1"/>
        </p:nvGrpSpPr>
        <p:grpSpPr>
          <a:xfrm>
            <a:off x="535744" y="0"/>
            <a:ext cx="3049947" cy="2174397"/>
            <a:chOff x="922233" y="-1"/>
            <a:chExt cx="3280489" cy="2338757"/>
          </a:xfrm>
        </p:grpSpPr>
        <p:sp>
          <p:nvSpPr>
            <p:cNvPr id="14" name="Round Single Corner of Rectangle 2">
              <a:extLst>
                <a:ext uri="{FF2B5EF4-FFF2-40B4-BE49-F238E27FC236}">
                  <a16:creationId xmlns:a16="http://schemas.microsoft.com/office/drawing/2014/main" id="{06F04AC3-2548-0C2B-A341-BC18013D0F38}"/>
                </a:ext>
              </a:extLst>
            </p:cNvPr>
            <p:cNvSpPr/>
            <p:nvPr userDrawn="1"/>
          </p:nvSpPr>
          <p:spPr>
            <a:xfrm rot="10800000" flipH="1">
              <a:off x="922233" y="-1"/>
              <a:ext cx="3280489" cy="2338757"/>
            </a:xfrm>
            <a:prstGeom prst="round1Rect">
              <a:avLst/>
            </a:prstGeom>
            <a:solidFill>
              <a:srgbClr val="FA00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2" b="0" i="0" dirty="0">
                <a:solidFill>
                  <a:srgbClr val="C00000"/>
                </a:solidFill>
                <a:latin typeface="Calibri" panose="020F0502020204030204" pitchFamily="34" charset="0"/>
              </a:endParaRPr>
            </a:p>
          </p:txBody>
        </p:sp>
        <p:pic>
          <p:nvPicPr>
            <p:cNvPr id="15" name="Picture 14">
              <a:extLst>
                <a:ext uri="{FF2B5EF4-FFF2-40B4-BE49-F238E27FC236}">
                  <a16:creationId xmlns:a16="http://schemas.microsoft.com/office/drawing/2014/main" id="{7BE470E8-593C-9ACB-F510-4B7DE9AF2BD4}"/>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324768" y="1511980"/>
              <a:ext cx="2471046" cy="418420"/>
            </a:xfrm>
            <a:prstGeom prst="rect">
              <a:avLst/>
            </a:prstGeom>
          </p:spPr>
        </p:pic>
      </p:grpSp>
      <p:pic>
        <p:nvPicPr>
          <p:cNvPr id="16" name="Picture 15" descr="Shape, rectangle&#10;&#10;Description automatically generated">
            <a:extLst>
              <a:ext uri="{FF2B5EF4-FFF2-40B4-BE49-F238E27FC236}">
                <a16:creationId xmlns:a16="http://schemas.microsoft.com/office/drawing/2014/main" id="{C55DA21B-9711-C87C-B0C3-CF3C5B27AE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14" y="-21772"/>
            <a:ext cx="13481201" cy="7591425"/>
          </a:xfrm>
          <a:prstGeom prst="rect">
            <a:avLst/>
          </a:prstGeom>
        </p:spPr>
      </p:pic>
    </p:spTree>
    <p:extLst>
      <p:ext uri="{BB962C8B-B14F-4D97-AF65-F5344CB8AC3E}">
        <p14:creationId xmlns:p14="http://schemas.microsoft.com/office/powerpoint/2010/main" val="2885098544"/>
      </p:ext>
    </p:extLst>
  </p:cSld>
  <p:clrMapOvr>
    <a:masterClrMapping/>
  </p:clrMapOvr>
  <p:extLst>
    <p:ext uri="{DCECCB84-F9BA-43D5-87BE-67443E8EF086}">
      <p15:sldGuideLst xmlns:p15="http://schemas.microsoft.com/office/powerpoint/2012/main">
        <p15:guide id="1" pos="4233">
          <p15:clr>
            <a:srgbClr val="FBAE40"/>
          </p15:clr>
        </p15:guide>
        <p15:guide id="2" pos="43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88" y="403225"/>
            <a:ext cx="11587162" cy="709613"/>
          </a:xfrm>
          <a:prstGeom prst="rect">
            <a:avLst/>
          </a:prstGeom>
        </p:spPr>
        <p:txBody>
          <a:bodyPr vert="horz" wrap="square" lIns="0" tIns="0" rIns="0" bIns="0" rtlCol="0" anchor="ctr">
            <a:noAutofit/>
          </a:bodyPr>
          <a:lstStyle/>
          <a:p>
            <a:r>
              <a:rPr lang="en-US" dirty="0"/>
              <a:t>Click to edit Master title style</a:t>
            </a:r>
          </a:p>
        </p:txBody>
      </p:sp>
      <p:sp>
        <p:nvSpPr>
          <p:cNvPr id="6" name="Text Placeholder 5"/>
          <p:cNvSpPr>
            <a:spLocks noGrp="1"/>
          </p:cNvSpPr>
          <p:nvPr>
            <p:ph type="body" idx="1"/>
          </p:nvPr>
        </p:nvSpPr>
        <p:spPr>
          <a:xfrm>
            <a:off x="928688" y="1798638"/>
            <a:ext cx="11587162" cy="50101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657DEF18-86B7-4DC3-83E5-ADDF57615522}"/>
              </a:ext>
            </a:extLst>
          </p:cNvPr>
          <p:cNvCxnSpPr/>
          <p:nvPr userDrawn="1"/>
        </p:nvCxnSpPr>
        <p:spPr>
          <a:xfrm>
            <a:off x="12499701" y="7096046"/>
            <a:ext cx="0" cy="227192"/>
          </a:xfrm>
          <a:prstGeom prst="line">
            <a:avLst/>
          </a:prstGeom>
          <a:ln w="12700">
            <a:solidFill>
              <a:srgbClr val="201F60"/>
            </a:solidFill>
          </a:ln>
        </p:spPr>
        <p:style>
          <a:lnRef idx="1">
            <a:schemeClr val="accent1"/>
          </a:lnRef>
          <a:fillRef idx="0">
            <a:schemeClr val="accent1"/>
          </a:fillRef>
          <a:effectRef idx="0">
            <a:schemeClr val="accent1"/>
          </a:effectRef>
          <a:fontRef idx="minor">
            <a:schemeClr val="tx1"/>
          </a:fontRef>
        </p:style>
      </p:cxnSp>
      <p:sp>
        <p:nvSpPr>
          <p:cNvPr id="11" name="Shape 29">
            <a:extLst>
              <a:ext uri="{FF2B5EF4-FFF2-40B4-BE49-F238E27FC236}">
                <a16:creationId xmlns:a16="http://schemas.microsoft.com/office/drawing/2014/main" id="{B512A3A0-BD69-4FCC-832F-4D6CF532DF24}"/>
              </a:ext>
            </a:extLst>
          </p:cNvPr>
          <p:cNvSpPr/>
          <p:nvPr userDrawn="1"/>
        </p:nvSpPr>
        <p:spPr>
          <a:xfrm>
            <a:off x="12599600" y="7081402"/>
            <a:ext cx="495544" cy="256480"/>
          </a:xfrm>
          <a:prstGeom prst="rect">
            <a:avLst/>
          </a:prstGeom>
          <a:ln w="12700">
            <a:noFill/>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4500"/>
              </a:spcBef>
              <a:defRPr sz="2800">
                <a:solidFill>
                  <a:srgbClr val="797979"/>
                </a:solidFill>
              </a:defRPr>
            </a:pPr>
            <a:fld id="{86CB4B4D-7CA3-9044-876B-883B54F8677D}" type="slidenum">
              <a:rPr sz="1000" b="0" i="0">
                <a:solidFill>
                  <a:schemeClr val="tx2"/>
                </a:solidFill>
                <a:latin typeface="Calibri" panose="020F0502020204030204" pitchFamily="34" charset="0"/>
                <a:ea typeface="Open Sans" panose="020B0606030504020204" pitchFamily="34" charset="0"/>
                <a:cs typeface="Calibri" panose="020F0502020204030204" pitchFamily="34" charset="0"/>
              </a:rPr>
              <a:pPr>
                <a:spcBef>
                  <a:spcPts val="4500"/>
                </a:spcBef>
                <a:defRPr sz="2800">
                  <a:solidFill>
                    <a:srgbClr val="797979"/>
                  </a:solidFill>
                </a:defRPr>
              </a:pPr>
              <a:t>‹#›</a:t>
            </a:fld>
            <a:r>
              <a:rPr sz="1000" b="0" i="0" dirty="0">
                <a:solidFill>
                  <a:schemeClr val="tx2"/>
                </a:solidFill>
                <a:latin typeface="Calibri" panose="020F0502020204030204" pitchFamily="34" charset="0"/>
                <a:ea typeface="Open Sans" panose="020B060603050402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3FDF929D-465A-44E5-9AAE-6CAFAD9F2E1C}"/>
              </a:ext>
            </a:extLst>
          </p:cNvPr>
          <p:cNvSpPr txBox="1"/>
          <p:nvPr userDrawn="1"/>
        </p:nvSpPr>
        <p:spPr>
          <a:xfrm>
            <a:off x="753007" y="7094226"/>
            <a:ext cx="2475244" cy="230832"/>
          </a:xfrm>
          <a:prstGeom prst="rect">
            <a:avLst/>
          </a:prstGeom>
          <a:noFill/>
        </p:spPr>
        <p:txBody>
          <a:bodyPr wrap="square" rtlCol="0">
            <a:spAutoFit/>
          </a:bodyPr>
          <a:lstStyle/>
          <a:p>
            <a:r>
              <a:rPr lang="en-US" sz="900" b="0" i="0" dirty="0">
                <a:solidFill>
                  <a:schemeClr val="tx2"/>
                </a:solidFill>
                <a:latin typeface="Calibri" panose="020F0502020204030204" pitchFamily="34" charset="0"/>
              </a:rPr>
              <a:t>©2024 Mimecast. All Rights Reserved.</a:t>
            </a:r>
          </a:p>
        </p:txBody>
      </p:sp>
      <p:pic>
        <p:nvPicPr>
          <p:cNvPr id="13" name="Picture 12">
            <a:extLst>
              <a:ext uri="{FF2B5EF4-FFF2-40B4-BE49-F238E27FC236}">
                <a16:creationId xmlns:a16="http://schemas.microsoft.com/office/drawing/2014/main" id="{EB437452-6545-484C-9F61-2581818B1CD0}"/>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11476669" y="7123373"/>
            <a:ext cx="918442" cy="155519"/>
          </a:xfrm>
          <a:prstGeom prst="rect">
            <a:avLst/>
          </a:prstGeom>
        </p:spPr>
      </p:pic>
      <p:cxnSp>
        <p:nvCxnSpPr>
          <p:cNvPr id="16" name="Straight Connector 15">
            <a:extLst>
              <a:ext uri="{FF2B5EF4-FFF2-40B4-BE49-F238E27FC236}">
                <a16:creationId xmlns:a16="http://schemas.microsoft.com/office/drawing/2014/main" id="{3A44DDC1-0411-D34E-A040-AB1893708088}"/>
              </a:ext>
            </a:extLst>
          </p:cNvPr>
          <p:cNvCxnSpPr/>
          <p:nvPr userDrawn="1"/>
        </p:nvCxnSpPr>
        <p:spPr>
          <a:xfrm>
            <a:off x="12499858" y="6992133"/>
            <a:ext cx="0" cy="4024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755100"/>
      </p:ext>
    </p:extLst>
  </p:cSld>
  <p:clrMap bg1="lt1" tx1="dk1" bg2="lt2" tx2="dk2" accent1="accent1" accent2="accent2" accent3="accent3" accent4="accent4" accent5="accent5" accent6="accent6" hlink="hlink" folHlink="folHlink"/>
  <p:sldLayoutIdLst>
    <p:sldLayoutId id="2147484468" r:id="rId1"/>
    <p:sldLayoutId id="2147484524" r:id="rId2"/>
    <p:sldLayoutId id="2147484527" r:id="rId3"/>
    <p:sldLayoutId id="2147484528" r:id="rId4"/>
    <p:sldLayoutId id="2147484526" r:id="rId5"/>
    <p:sldLayoutId id="2147484525" r:id="rId6"/>
    <p:sldLayoutId id="2147484299" r:id="rId7"/>
    <p:sldLayoutId id="2147484311" r:id="rId8"/>
    <p:sldLayoutId id="2147484470" r:id="rId9"/>
    <p:sldLayoutId id="2147484471" r:id="rId10"/>
    <p:sldLayoutId id="2147484500" r:id="rId11"/>
    <p:sldLayoutId id="2147484493" r:id="rId12"/>
    <p:sldLayoutId id="2147484494" r:id="rId13"/>
    <p:sldLayoutId id="2147484497" r:id="rId14"/>
    <p:sldLayoutId id="2147484498" r:id="rId15"/>
    <p:sldLayoutId id="2147484499" r:id="rId16"/>
    <p:sldLayoutId id="2147484407" r:id="rId17"/>
    <p:sldLayoutId id="2147484520" r:id="rId18"/>
    <p:sldLayoutId id="2147484521" r:id="rId19"/>
    <p:sldLayoutId id="2147484522" r:id="rId20"/>
    <p:sldLayoutId id="2147484523" r:id="rId21"/>
    <p:sldLayoutId id="2147484245" r:id="rId22"/>
    <p:sldLayoutId id="2147484246" r:id="rId23"/>
    <p:sldLayoutId id="2147484199" r:id="rId24"/>
    <p:sldLayoutId id="2147484200" r:id="rId25"/>
    <p:sldLayoutId id="2147484196" r:id="rId26"/>
    <p:sldLayoutId id="2147484219" r:id="rId27"/>
    <p:sldLayoutId id="2147484222" r:id="rId28"/>
    <p:sldLayoutId id="2147484239" r:id="rId29"/>
    <p:sldLayoutId id="2147484240" r:id="rId30"/>
    <p:sldLayoutId id="2147484529" r:id="rId31"/>
    <p:sldLayoutId id="2147484531" r:id="rId32"/>
    <p:sldLayoutId id="2147484532" r:id="rId33"/>
    <p:sldLayoutId id="2147484533" r:id="rId34"/>
  </p:sldLayoutIdLst>
  <p:hf hdr="0" ftr="0" dt="0"/>
  <p:txStyles>
    <p:titleStyle>
      <a:lvl1pPr marL="0" algn="l" defTabSz="1007886" rtl="0" eaLnBrk="1" latinLnBrk="0" hangingPunct="1">
        <a:lnSpc>
          <a:spcPct val="100000"/>
        </a:lnSpc>
        <a:spcBef>
          <a:spcPct val="0"/>
        </a:spcBef>
        <a:buNone/>
        <a:defRPr lang="en-US" sz="4800" b="1" i="0" kern="12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400" rtl="0" eaLnBrk="1" latinLnBrk="0" hangingPunct="1">
        <a:lnSpc>
          <a:spcPct val="100000"/>
        </a:lnSpc>
        <a:spcBef>
          <a:spcPts val="1000"/>
        </a:spcBef>
        <a:buFont typeface="Open Sans" panose="020B0604020202020204" pitchFamily="34" charset="0"/>
        <a:buNone/>
        <a:defRPr lang="en-US" sz="2000" b="0" i="0" kern="1200" dirty="0" smtClean="0">
          <a:solidFill>
            <a:schemeClr val="tx2"/>
          </a:solidFill>
          <a:latin typeface="Calibri" panose="020F0502020204030204" pitchFamily="34" charset="0"/>
          <a:ea typeface="Open Sans" panose="020B0606030504020204" pitchFamily="34" charset="0"/>
          <a:cs typeface="Calibri" panose="020F0502020204030204" pitchFamily="34"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000" b="0" i="0" kern="1200" dirty="0" smtClean="0">
          <a:solidFill>
            <a:schemeClr val="tx2"/>
          </a:solidFill>
          <a:latin typeface="Calibri" panose="020F0502020204030204" pitchFamily="34" charset="0"/>
          <a:ea typeface="Open Sans" panose="020B0606030504020204" pitchFamily="34" charset="0"/>
          <a:cs typeface="Calibri" panose="020F050202020403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1600" b="0" i="0" kern="1200" dirty="0" smtClean="0">
          <a:solidFill>
            <a:schemeClr val="tx2"/>
          </a:solidFill>
          <a:latin typeface="Calibri" panose="020F0502020204030204" pitchFamily="34" charset="0"/>
          <a:ea typeface="Open Sans" panose="020B0606030504020204" pitchFamily="34" charset="0"/>
          <a:cs typeface="Calibri" panose="020F050202020403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1400" b="0" i="0" kern="1200" dirty="0" smtClean="0">
          <a:solidFill>
            <a:schemeClr val="tx2"/>
          </a:solidFill>
          <a:latin typeface="Calibri" panose="020F0502020204030204" pitchFamily="34" charset="0"/>
          <a:ea typeface="Open Sans" panose="020B0606030504020204" pitchFamily="34" charset="0"/>
          <a:cs typeface="Calibri" panose="020F050202020403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1400" b="0" i="0" kern="1200" dirty="0">
          <a:solidFill>
            <a:schemeClr val="tx2"/>
          </a:solidFill>
          <a:latin typeface="Calibri" panose="020F0502020204030204" pitchFamily="34" charset="0"/>
          <a:ea typeface="Open Sans" panose="020B060603050402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Open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Open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Open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Open San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3">
          <p15:clr>
            <a:srgbClr val="F26B43"/>
          </p15:clr>
        </p15:guide>
        <p15:guide id="2" pos="4233">
          <p15:clr>
            <a:srgbClr val="F26B43"/>
          </p15:clr>
        </p15:guide>
        <p15:guide id="3" orient="horz" pos="701">
          <p15:clr>
            <a:srgbClr val="F26B43"/>
          </p15:clr>
        </p15:guide>
        <p15:guide id="4" orient="horz" pos="245">
          <p15:clr>
            <a:srgbClr val="F26B43"/>
          </p15:clr>
        </p15:guide>
        <p15:guide id="5" orient="horz" pos="4301">
          <p15:clr>
            <a:srgbClr val="F26B43"/>
          </p15:clr>
        </p15:guide>
        <p15:guide id="6" orient="horz" pos="4493">
          <p15:clr>
            <a:srgbClr val="F26B43"/>
          </p15:clr>
        </p15:guide>
        <p15:guide id="7" orient="horz" pos="4593">
          <p15:clr>
            <a:srgbClr val="F26B43"/>
          </p15:clr>
        </p15:guide>
        <p15:guide id="8" pos="585">
          <p15:clr>
            <a:srgbClr val="F26B43"/>
          </p15:clr>
        </p15:guide>
        <p15:guide id="9" pos="7881">
          <p15:clr>
            <a:srgbClr val="F26B43"/>
          </p15:clr>
        </p15:guide>
        <p15:guide id="10" orient="horz" pos="2021">
          <p15:clr>
            <a:srgbClr val="F26B43"/>
          </p15:clr>
        </p15:guide>
        <p15:guide id="11" orient="horz" pos="1349">
          <p15:clr>
            <a:srgbClr val="F26B43"/>
          </p15:clr>
        </p15:guide>
        <p15:guide id="13" pos="1065">
          <p15:clr>
            <a:srgbClr val="F26B43"/>
          </p15:clr>
        </p15:guide>
        <p15:guide id="14" pos="96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bridge.mimecast.com/sites/finance-site/SitePageModern/2435/travel-and-expense-hub" TargetMode="External"/><Relationship Id="rId2" Type="http://schemas.openxmlformats.org/officeDocument/2006/relationships/hyperlink" Target="https://bridge.mimecast.com/documents/preview/6700/Global-Travel-and-Expense-Policy" TargetMode="External"/><Relationship Id="rId1" Type="http://schemas.openxmlformats.org/officeDocument/2006/relationships/slideLayout" Target="../slideLayouts/slideLayout5.xml"/><Relationship Id="rId5" Type="http://schemas.openxmlformats.org/officeDocument/2006/relationships/hyperlink" Target="mailto:ComplianceOfficer@mimecast.com" TargetMode="External"/><Relationship Id="rId4" Type="http://schemas.openxmlformats.org/officeDocument/2006/relationships/hyperlink" Target="mailto:Legal@mimecas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ComplianceOfficer@mimecast.com" TargetMode="External"/><Relationship Id="rId2" Type="http://schemas.openxmlformats.org/officeDocument/2006/relationships/hyperlink" Target="https://bridge.mimecast.com/documents/preview/6700/Global-Travel-and-Expense-Policy"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ComplianceOfficer@mimecast.com" TargetMode="External"/><Relationship Id="rId2" Type="http://schemas.openxmlformats.org/officeDocument/2006/relationships/hyperlink" Target="https://bridge.mimecast.com/documents/preview/6701/Insider-Trading-Policy"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HR@mimecast.com"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bridge.mimecast.com/documents/preview/6692/Equal-Employment-and-Anti-Harassment-Policy" TargetMode="External"/><Relationship Id="rId2" Type="http://schemas.openxmlformats.org/officeDocument/2006/relationships/hyperlink" Target="https://bridge.mimecast.com/sites/arc-site/SitePageModern/13422/policy-library" TargetMode="External"/><Relationship Id="rId1" Type="http://schemas.openxmlformats.org/officeDocument/2006/relationships/slideLayout" Target="../slideLayouts/slideLayout5.xml"/><Relationship Id="rId5" Type="http://schemas.openxmlformats.org/officeDocument/2006/relationships/hyperlink" Target="mailto:ComplianceOfficer@mimecast.com" TargetMode="External"/><Relationship Id="rId4" Type="http://schemas.openxmlformats.org/officeDocument/2006/relationships/hyperlink" Target="https://bridge.mimecast.com/documents/preview/6695/AU-Only-Equal-Employment-and-Anti-Harassment-Polic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internalcomms@mimecast.com" TargetMode="External"/><Relationship Id="rId2" Type="http://schemas.openxmlformats.org/officeDocument/2006/relationships/hyperlink" Target="https://bridge.mimecast.com/documents/preview/16192/Social-Media-Guideline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ilto:employeeexperience@mimecast.com" TargetMode="External"/><Relationship Id="rId1" Type="http://schemas.openxmlformats.org/officeDocument/2006/relationships/slideLayout" Target="../slideLayouts/slideLayout5.xml"/><Relationship Id="rId4" Type="http://schemas.openxmlformats.org/officeDocument/2006/relationships/hyperlink" Target="https://bridge.mimecast.com/documents/preview/6696/Global-Ilicit-Drug-and-Alcohol-Polic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imecast.com/blog/mimecasts-fourth-annual-environmental-social-and-governance-report/" TargetMode="External"/><Relationship Id="rId2" Type="http://schemas.openxmlformats.org/officeDocument/2006/relationships/hyperlink" Target="https://assets.mimecast.com/api/public/content/b4ef15e1981c4dc2924ca5c5e7619603?v=e854cd24&amp;_ga=2.267532808.729186880.1687275879-1282972896.1673299661&amp;_gac=1.229496430.1687281683.Cj0KCQjwnMWkBhDLARIsAHBOftoR_mFYJtIavCah5QlywPd8HsD1Wum-lp6AK97Xv8s4OkGWkE1FXgkaAvY2EALw_wcB" TargetMode="External"/><Relationship Id="rId1" Type="http://schemas.openxmlformats.org/officeDocument/2006/relationships/slideLayout" Target="../slideLayouts/slideLayout5.xml"/><Relationship Id="rId4" Type="http://schemas.openxmlformats.org/officeDocument/2006/relationships/hyperlink" Target="mailto:ESGCouncil@mimecast.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bridge.mimecast.com/documents/preview/20173/Mimecast-Guidelines-for-Responsible-Use-of-AI" TargetMode="External"/><Relationship Id="rId2" Type="http://schemas.openxmlformats.org/officeDocument/2006/relationships/hyperlink" Target="https://www.mimecast.com/company/mimecast-trust-center/ai-trusted-development-pledge/" TargetMode="External"/><Relationship Id="rId1" Type="http://schemas.openxmlformats.org/officeDocument/2006/relationships/slideLayout" Target="../slideLayouts/slideLayout5.xml"/><Relationship Id="rId4" Type="http://schemas.openxmlformats.org/officeDocument/2006/relationships/hyperlink" Target="mailto:AI%20Governance%20Committee%20%3caigovernancecommittee@mimecast.com%3e"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Legal@mimecast.com"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omplianceOfficer@mimecast.com" TargetMode="External"/><Relationship Id="rId2" Type="http://schemas.openxmlformats.org/officeDocument/2006/relationships/image" Target="../media/image41.sv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mailto:ComplianceOfficer@mimecast.com"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mailto:ComplianceOfficer@mimecast.com"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ridge.mimecast.com/documents/preview/6690/Global-Anti-Bribery-and-Anti-Corruption-Policy" TargetMode="External"/><Relationship Id="rId2" Type="http://schemas.openxmlformats.org/officeDocument/2006/relationships/hyperlink" Target="mailto:Legal@mimecast.com"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mailto:Legal@mimecast.com"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hyperlink" Target="mailto:ComplianceOfficer@mimecast.com" TargetMode="External"/><Relationship Id="rId7" Type="http://schemas.openxmlformats.org/officeDocument/2006/relationships/image" Target="../media/image43.svg"/><Relationship Id="rId2" Type="http://schemas.openxmlformats.org/officeDocument/2006/relationships/hyperlink" Target="https://bridge.mimecast.com/sites/arc-site/SitePageModern/13422/policy-library" TargetMode="External"/><Relationship Id="rId1" Type="http://schemas.openxmlformats.org/officeDocument/2006/relationships/slideLayout" Target="../slideLayouts/slideLayout5.xml"/><Relationship Id="rId6" Type="http://schemas.openxmlformats.org/officeDocument/2006/relationships/image" Target="../media/image42.svg"/><Relationship Id="rId5" Type="http://schemas.openxmlformats.org/officeDocument/2006/relationships/hyperlink" Target="https://app.convercent.com/en-US/LandingPage/84b013e2-158e-ed11-a995-000d3ab9f296?_=1675272625597" TargetMode="External"/><Relationship Id="rId10" Type="http://schemas.openxmlformats.org/officeDocument/2006/relationships/hyperlink" Target="https://bridge.mimecast.com/documents/preview/12401/Australian-Whistleblower-Policy" TargetMode="External"/><Relationship Id="rId4" Type="http://schemas.openxmlformats.org/officeDocument/2006/relationships/hyperlink" Target="mailto:Legal@mimecast.com" TargetMode="External"/><Relationship Id="rId9" Type="http://schemas.openxmlformats.org/officeDocument/2006/relationships/hyperlink" Target="https://bridge.mimecast.com/documents/preview/6703/Global-Whistleblowing-Polic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ComplianceOfficer@mimecast.com" TargetMode="External"/><Relationship Id="rId2" Type="http://schemas.openxmlformats.org/officeDocument/2006/relationships/hyperlink" Target="https://bridge.mimecast.com/sites/arc-site/SitePageModern/13422/policy-library" TargetMode="External"/><Relationship Id="rId1" Type="http://schemas.openxmlformats.org/officeDocument/2006/relationships/slideLayout" Target="../slideLayouts/slideLayout5.xml"/><Relationship Id="rId5" Type="http://schemas.openxmlformats.org/officeDocument/2006/relationships/hyperlink" Target="https://bridge.mimecast.com/documents/preview/12401/Australian-Whistleblower-Policy" TargetMode="External"/><Relationship Id="rId4" Type="http://schemas.openxmlformats.org/officeDocument/2006/relationships/hyperlink" Target="https://bridge.mimecast.com/documents/preview/6703/Global-Whistleblowing-Policy"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mailto:ComplianceOfficer@mimecast.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Legal@mimecast.com" TargetMode="External"/><Relationship Id="rId2" Type="http://schemas.openxmlformats.org/officeDocument/2006/relationships/hyperlink" Target="mailto:ComplianceOfficer@mimecast.com" TargetMode="External"/><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hyperlink" Target="mailto:Legal@mimecast.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mailto:ComplianceOfficer@mimecast.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hyperlink" Target="mailto:Legal@mimecast.com" TargetMode="External"/><Relationship Id="rId7" Type="http://schemas.openxmlformats.org/officeDocument/2006/relationships/image" Target="../media/image37.svg"/><Relationship Id="rId2" Type="http://schemas.openxmlformats.org/officeDocument/2006/relationships/hyperlink" Target="https://bridge.mimecast.com/sites/arc-site/SitePageModern/13422/policy-library" TargetMode="Externa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hyperlink" Target="mailto:ComplianceOfficer@mimecast.com" TargetMode="External"/><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4DFBF15-DC7D-401F-86BE-D86A68CB44C8}"/>
              </a:ext>
            </a:extLst>
          </p:cNvPr>
          <p:cNvSpPr txBox="1">
            <a:spLocks/>
          </p:cNvSpPr>
          <p:nvPr/>
        </p:nvSpPr>
        <p:spPr>
          <a:xfrm>
            <a:off x="773040" y="2327762"/>
            <a:ext cx="11893694" cy="4346157"/>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2000" b="1"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00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160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140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1400" kern="120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0" dirty="0">
                <a:solidFill>
                  <a:schemeClr val="bg1"/>
                </a:solidFill>
              </a:rPr>
              <a:t>Code of Business Conduct </a:t>
            </a:r>
          </a:p>
          <a:p>
            <a:pPr algn="ctr"/>
            <a:r>
              <a:rPr lang="en-US" sz="6000" dirty="0">
                <a:solidFill>
                  <a:schemeClr val="bg1"/>
                </a:solidFill>
              </a:rPr>
              <a:t>and Ethics</a:t>
            </a:r>
          </a:p>
        </p:txBody>
      </p:sp>
      <p:sp>
        <p:nvSpPr>
          <p:cNvPr id="3" name="TextBox 2">
            <a:extLst>
              <a:ext uri="{FF2B5EF4-FFF2-40B4-BE49-F238E27FC236}">
                <a16:creationId xmlns:a16="http://schemas.microsoft.com/office/drawing/2014/main" id="{333AFE49-FE1B-E6A6-CA67-D086DCAC35C8}"/>
              </a:ext>
            </a:extLst>
          </p:cNvPr>
          <p:cNvSpPr txBox="1"/>
          <p:nvPr/>
        </p:nvSpPr>
        <p:spPr>
          <a:xfrm>
            <a:off x="5303069" y="4313427"/>
            <a:ext cx="2833635" cy="369332"/>
          </a:xfrm>
          <a:prstGeom prst="rect">
            <a:avLst/>
          </a:prstGeom>
          <a:no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FY27</a:t>
            </a:r>
          </a:p>
        </p:txBody>
      </p:sp>
      <p:sp>
        <p:nvSpPr>
          <p:cNvPr id="5" name="TextBox 4">
            <a:extLst>
              <a:ext uri="{FF2B5EF4-FFF2-40B4-BE49-F238E27FC236}">
                <a16:creationId xmlns:a16="http://schemas.microsoft.com/office/drawing/2014/main" id="{9AF836ED-DC2B-9A39-1026-A55381606D1C}"/>
              </a:ext>
            </a:extLst>
          </p:cNvPr>
          <p:cNvSpPr txBox="1"/>
          <p:nvPr/>
        </p:nvSpPr>
        <p:spPr>
          <a:xfrm>
            <a:off x="337499" y="7083082"/>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150112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DBB70F-3EFB-532D-BB5D-5BF013284474}"/>
              </a:ext>
            </a:extLst>
          </p:cNvPr>
          <p:cNvSpPr txBox="1"/>
          <p:nvPr/>
        </p:nvSpPr>
        <p:spPr>
          <a:xfrm>
            <a:off x="967398" y="2306612"/>
            <a:ext cx="6974956" cy="4031873"/>
          </a:xfrm>
          <a:prstGeom prst="rect">
            <a:avLst/>
          </a:prstGeom>
          <a:noFill/>
        </p:spPr>
        <p:txBody>
          <a:bodyPr wrap="square" rtlCol="0">
            <a:spAutoFit/>
          </a:bodyPr>
          <a:lstStyle/>
          <a:p>
            <a:pPr marR="0">
              <a:spcBef>
                <a:spcPts val="0"/>
              </a:spcBef>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must follow our </a:t>
            </a:r>
            <a:r>
              <a:rPr lang="en-ZA" sz="1600"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Global Travel and Expense Reporting Policy</a:t>
            </a:r>
            <a:r>
              <a:rPr lang="en-ZA"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and not commit fraud, make false, misleading, or fictitious entries, or list fictitious expenses on expense accounts or petty cash vouchers. </a:t>
            </a:r>
          </a:p>
          <a:p>
            <a:pPr marR="0">
              <a:spcBef>
                <a:spcPts val="0"/>
              </a:spcBef>
            </a:pP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must not make any payment on behalf of Mimecast without adequate supporting documents, and we must not make any payments for any purpose other than what is set forth in the authorizing documentation. </a:t>
            </a:r>
          </a:p>
          <a:p>
            <a:pPr marR="0">
              <a:spcBef>
                <a:spcPts val="0"/>
              </a:spcBef>
            </a:pP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As a private company, we must not share financial or other performance information about Mimecast with unauthorized third parties without prior written approval from our Chief Financial Officer.</a:t>
            </a:r>
          </a:p>
          <a:p>
            <a:pPr marR="0">
              <a:spcBef>
                <a:spcPts val="0"/>
              </a:spcBef>
            </a:pP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must provide full, fair, accurate, timely, and understandable disclosure in all reports and documents and in public communications we make, including statements we make about Mimecast’s solutions.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5F25D66-F6F6-54A0-2F85-CE56D98E17B4}"/>
              </a:ext>
            </a:extLst>
          </p:cNvPr>
          <p:cNvSpPr txBox="1"/>
          <p:nvPr/>
        </p:nvSpPr>
        <p:spPr>
          <a:xfrm>
            <a:off x="584458" y="260259"/>
            <a:ext cx="11866267" cy="1600438"/>
          </a:xfrm>
          <a:prstGeom prst="rect">
            <a:avLst/>
          </a:prstGeom>
          <a:noFill/>
        </p:spPr>
        <p:txBody>
          <a:bodyPr wrap="square" rtlCol="0">
            <a:spAutoFit/>
          </a:bodyPr>
          <a:lstStyle/>
          <a:p>
            <a:r>
              <a:rPr lang="en-US" sz="40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Use Sound </a:t>
            </a:r>
            <a:r>
              <a:rPr lang="en-US" sz="4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J</a:t>
            </a:r>
            <a:r>
              <a:rPr lang="en-US" sz="40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udgment in Mimecast’s Financial </a:t>
            </a:r>
            <a:r>
              <a:rPr lang="en-US" sz="4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O</a:t>
            </a:r>
            <a:r>
              <a:rPr lang="en-US" sz="40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perations</a:t>
            </a:r>
          </a:p>
          <a:p>
            <a:endParaRPr lang="en-US" dirty="0"/>
          </a:p>
        </p:txBody>
      </p:sp>
      <p:sp>
        <p:nvSpPr>
          <p:cNvPr id="8" name="Rectangle: Diagonal Corners Rounded 7">
            <a:extLst>
              <a:ext uri="{FF2B5EF4-FFF2-40B4-BE49-F238E27FC236}">
                <a16:creationId xmlns:a16="http://schemas.microsoft.com/office/drawing/2014/main" id="{C711C79A-03BD-1291-36EE-AF683B5A9BA2}"/>
              </a:ext>
            </a:extLst>
          </p:cNvPr>
          <p:cNvSpPr/>
          <p:nvPr/>
        </p:nvSpPr>
        <p:spPr>
          <a:xfrm>
            <a:off x="8708232" y="2904825"/>
            <a:ext cx="3359194" cy="1464660"/>
          </a:xfrm>
          <a:prstGeom prst="round2Diag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TextBox 11">
            <a:extLst>
              <a:ext uri="{FF2B5EF4-FFF2-40B4-BE49-F238E27FC236}">
                <a16:creationId xmlns:a16="http://schemas.microsoft.com/office/drawing/2014/main" id="{0322336C-1696-F929-63E7-2BDE45BCC3DE}"/>
              </a:ext>
            </a:extLst>
          </p:cNvPr>
          <p:cNvSpPr txBox="1"/>
          <p:nvPr/>
        </p:nvSpPr>
        <p:spPr>
          <a:xfrm>
            <a:off x="8968297" y="3047506"/>
            <a:ext cx="4257510" cy="1179297"/>
          </a:xfrm>
          <a:prstGeom prst="rect">
            <a:avLst/>
          </a:prstGeom>
          <a:noFill/>
        </p:spPr>
        <p:txBody>
          <a:bodyPr wrap="square" rtlCol="0">
            <a:spAutoFit/>
          </a:bodyPr>
          <a:lstStyle/>
          <a:p>
            <a:pPr marR="0">
              <a:lnSpc>
                <a:spcPct val="115000"/>
              </a:lnSpc>
              <a:spcBef>
                <a:spcPts val="0"/>
              </a:spcBef>
              <a:spcAft>
                <a:spcPts val="1000"/>
              </a:spcAft>
            </a:pPr>
            <a:r>
              <a:rPr lang="en-ZA"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Questions?</a:t>
            </a:r>
          </a:p>
          <a:p>
            <a:pPr marL="285750" marR="0" indent="-285750">
              <a:lnSpc>
                <a:spcPct val="115000"/>
              </a:lnSpc>
              <a:spcBef>
                <a:spcPts val="0"/>
              </a:spcBef>
              <a:buClr>
                <a:schemeClr val="accent3"/>
              </a:buClr>
              <a:buFont typeface="Wingdings" panose="05000000000000000000" pitchFamily="2" charset="2"/>
              <a:buChar char="v"/>
            </a:pPr>
            <a:r>
              <a:rPr lang="en-ZA"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Travel and Expense Hub</a:t>
            </a:r>
            <a:endParaRPr lang="en-ZA"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285750" marR="0" indent="-285750">
              <a:lnSpc>
                <a:spcPct val="115000"/>
              </a:lnSpc>
              <a:spcBef>
                <a:spcPts val="0"/>
              </a:spcBef>
              <a:buClr>
                <a:schemeClr val="accent3"/>
              </a:buClr>
              <a:buFont typeface="Wingdings" panose="05000000000000000000" pitchFamily="2" charset="2"/>
              <a:buChar char="v"/>
            </a:pPr>
            <a:r>
              <a:rPr lang="en-US" sz="1400" b="1"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Legal</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marL="285750" marR="0" indent="-285750">
              <a:spcBef>
                <a:spcPts val="0"/>
              </a:spcBef>
              <a:buClr>
                <a:schemeClr val="accent3"/>
              </a:buClr>
              <a:buFont typeface="Wingdings" panose="05000000000000000000" pitchFamily="2" charset="2"/>
              <a:buChar char="v"/>
            </a:pPr>
            <a:r>
              <a:rPr lang="en-US" sz="1400" b="1"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Compliance Office</a:t>
            </a:r>
            <a:endParaRPr lang="en-US" sz="1400" b="1"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BB5121EE-F71C-1DFD-6573-BAACF8FA060D}"/>
              </a:ext>
            </a:extLst>
          </p:cNvPr>
          <p:cNvSpPr/>
          <p:nvPr/>
        </p:nvSpPr>
        <p:spPr>
          <a:xfrm>
            <a:off x="584459" y="1878829"/>
            <a:ext cx="7740834" cy="4915376"/>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8823351-91DB-0B55-EF4F-0150D92844A6}"/>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50018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3F73-52DD-4790-0EB5-E46C68FB2958}"/>
              </a:ext>
            </a:extLst>
          </p:cNvPr>
          <p:cNvSpPr>
            <a:spLocks noGrp="1"/>
          </p:cNvSpPr>
          <p:nvPr>
            <p:ph type="title" idx="4294967295"/>
          </p:nvPr>
        </p:nvSpPr>
        <p:spPr>
          <a:xfrm>
            <a:off x="285008" y="343912"/>
            <a:ext cx="11582400" cy="723900"/>
          </a:xfrm>
        </p:spPr>
        <p:txBody>
          <a:bodyPr>
            <a:noAutofit/>
          </a:bodyPr>
          <a:lstStyle/>
          <a:p>
            <a:pPr marR="0" lvl="0">
              <a:lnSpc>
                <a:spcPct val="107000"/>
              </a:lnSpc>
              <a:spcBef>
                <a:spcPts val="0"/>
              </a:spcBef>
              <a:spcAft>
                <a:spcPts val="800"/>
              </a:spcAft>
            </a:pP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Responsible Use of Gifts and Entertainment</a:t>
            </a:r>
          </a:p>
        </p:txBody>
      </p:sp>
      <p:grpSp>
        <p:nvGrpSpPr>
          <p:cNvPr id="12" name="Group 11">
            <a:extLst>
              <a:ext uri="{FF2B5EF4-FFF2-40B4-BE49-F238E27FC236}">
                <a16:creationId xmlns:a16="http://schemas.microsoft.com/office/drawing/2014/main" id="{D5EDC37D-0571-4090-4718-F1CF71F3CB43}"/>
              </a:ext>
            </a:extLst>
          </p:cNvPr>
          <p:cNvGrpSpPr/>
          <p:nvPr/>
        </p:nvGrpSpPr>
        <p:grpSpPr>
          <a:xfrm>
            <a:off x="9610282" y="4995000"/>
            <a:ext cx="3200399" cy="970023"/>
            <a:chOff x="8016946" y="4781879"/>
            <a:chExt cx="3189770" cy="1074548"/>
          </a:xfrm>
          <a:noFill/>
        </p:grpSpPr>
        <p:sp>
          <p:nvSpPr>
            <p:cNvPr id="10" name="Rectangle: Rounded Corners 9">
              <a:extLst>
                <a:ext uri="{FF2B5EF4-FFF2-40B4-BE49-F238E27FC236}">
                  <a16:creationId xmlns:a16="http://schemas.microsoft.com/office/drawing/2014/main" id="{E7278F0A-F32A-AE13-1169-A4C3E9D4E0BC}"/>
                </a:ext>
              </a:extLst>
            </p:cNvPr>
            <p:cNvSpPr/>
            <p:nvPr/>
          </p:nvSpPr>
          <p:spPr>
            <a:xfrm>
              <a:off x="8016946" y="4781879"/>
              <a:ext cx="3095710" cy="1074548"/>
            </a:xfrm>
            <a:prstGeom prst="roundRect">
              <a:avLst/>
            </a:prstGeom>
            <a:grp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E42F0035-CB66-2539-022D-52615B8177CE}"/>
                </a:ext>
              </a:extLst>
            </p:cNvPr>
            <p:cNvSpPr txBox="1"/>
            <p:nvPr/>
          </p:nvSpPr>
          <p:spPr>
            <a:xfrm>
              <a:off x="8228611" y="4878192"/>
              <a:ext cx="2978105" cy="903494"/>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More Information:</a:t>
              </a:r>
            </a:p>
            <a:p>
              <a:pPr>
                <a:spcAft>
                  <a:spcPts val="600"/>
                </a:spcAft>
              </a:pP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Global Travel and Expense Reporting Policy</a:t>
              </a:r>
              <a:endPar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TextBox 8">
            <a:extLst>
              <a:ext uri="{FF2B5EF4-FFF2-40B4-BE49-F238E27FC236}">
                <a16:creationId xmlns:a16="http://schemas.microsoft.com/office/drawing/2014/main" id="{65D405C8-C74A-CD9A-BC79-7053D30B73E8}"/>
              </a:ext>
            </a:extLst>
          </p:cNvPr>
          <p:cNvSpPr txBox="1"/>
          <p:nvPr/>
        </p:nvSpPr>
        <p:spPr>
          <a:xfrm>
            <a:off x="9408263" y="1754939"/>
            <a:ext cx="3604438" cy="2724150"/>
          </a:xfrm>
          <a:prstGeom prst="round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Who is considered a government official?</a:t>
            </a:r>
          </a:p>
          <a:p>
            <a:endParaRPr lang="en-US" sz="14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US"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ny officer or employee of a government or governmental department or agency, or of a public organization. They can also be a person acting in an official capacity for or on behalf of a government, governmental department or agency, or of a public organization.</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20CAC55D-49B0-E09F-ABC9-4A35C803D735}"/>
              </a:ext>
            </a:extLst>
          </p:cNvPr>
          <p:cNvSpPr/>
          <p:nvPr/>
        </p:nvSpPr>
        <p:spPr>
          <a:xfrm>
            <a:off x="427074" y="1731189"/>
            <a:ext cx="8581246" cy="4229526"/>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2D5BAB-281C-F8E8-E444-46460EAEAFF3}"/>
              </a:ext>
            </a:extLst>
          </p:cNvPr>
          <p:cNvSpPr txBox="1"/>
          <p:nvPr/>
        </p:nvSpPr>
        <p:spPr>
          <a:xfrm>
            <a:off x="830711" y="1952592"/>
            <a:ext cx="7773971" cy="4031873"/>
          </a:xfrm>
          <a:prstGeom prst="rect">
            <a:avLst/>
          </a:prstGeom>
          <a:noFill/>
        </p:spPr>
        <p:txBody>
          <a:bodyPr wrap="square" rtlCol="0">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value our relationships with customers, trading partners, and vendors. Building those relationships and creating goodwill might include meals, gifts, and entertainment (but never cash). It is important that giving or receiving anything of value is appropriate and reasonable in the circumstance and does not violate applicable laws and at all times complies with our </a:t>
            </a:r>
            <a:r>
              <a:rPr lang="en-US" sz="1600"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Global Travel and Expense Reporting Policy</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marR="0">
              <a:spcBef>
                <a:spcPts val="0"/>
              </a:spcBef>
              <a:spcAft>
                <a:spcPts val="0"/>
              </a:spcAft>
            </a:pPr>
            <a:endPar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Gifts and entertainment must never be given to individuals who are not permitted to accept them by applicable law, regulations, or by policies applicable to them. </a:t>
            </a: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Giving anything of value to a UK, U.S., or other government official is strictly regulated and, in many cases, prohibited by law.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must obtain approval from our </a:t>
            </a:r>
            <a:r>
              <a:rPr lang="en-US" sz="1600"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Compliance Office</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before providing anything of value to a government official.</a:t>
            </a:r>
          </a:p>
          <a:p>
            <a:pPr marR="0">
              <a:spcBef>
                <a:spcPts val="0"/>
              </a:spcBef>
              <a:spcAft>
                <a:spcPts val="0"/>
              </a:spcAft>
            </a:pPr>
            <a:endPar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211409C-4804-6EE6-CA29-CDFBB76637EE}"/>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57434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3F73-52DD-4790-0EB5-E46C68FB2958}"/>
              </a:ext>
            </a:extLst>
          </p:cNvPr>
          <p:cNvSpPr>
            <a:spLocks noGrp="1"/>
          </p:cNvSpPr>
          <p:nvPr>
            <p:ph type="title" idx="4294967295"/>
          </p:nvPr>
        </p:nvSpPr>
        <p:spPr>
          <a:xfrm>
            <a:off x="453708" y="350148"/>
            <a:ext cx="11582400" cy="723900"/>
          </a:xfrm>
        </p:spPr>
        <p:txBody>
          <a:bodyPr>
            <a:noAutofit/>
          </a:bodyPr>
          <a:lstStyle/>
          <a:p>
            <a:r>
              <a:rPr lang="en-US" sz="4000" dirty="0">
                <a:solidFill>
                  <a:schemeClr val="bg1"/>
                </a:solidFill>
                <a:latin typeface="Open Sans" panose="020B0606030504020204" pitchFamily="34" charset="0"/>
                <a:ea typeface="Open Sans" panose="020B0606030504020204" pitchFamily="34" charset="0"/>
              </a:rPr>
              <a:t>Prohibit Insider Trading</a:t>
            </a:r>
          </a:p>
        </p:txBody>
      </p:sp>
      <p:sp>
        <p:nvSpPr>
          <p:cNvPr id="10" name="Rectangle: Rounded Corners 9">
            <a:extLst>
              <a:ext uri="{FF2B5EF4-FFF2-40B4-BE49-F238E27FC236}">
                <a16:creationId xmlns:a16="http://schemas.microsoft.com/office/drawing/2014/main" id="{E7278F0A-F32A-AE13-1169-A4C3E9D4E0BC}"/>
              </a:ext>
            </a:extLst>
          </p:cNvPr>
          <p:cNvSpPr/>
          <p:nvPr/>
        </p:nvSpPr>
        <p:spPr>
          <a:xfrm>
            <a:off x="7960683" y="3760956"/>
            <a:ext cx="3106026" cy="970023"/>
          </a:xfrm>
          <a:prstGeom prst="round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More Information:</a:t>
            </a:r>
          </a:p>
          <a:p>
            <a:pPr algn="ctr">
              <a:spcAft>
                <a:spcPts val="6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Insider Trading Policy</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5D405C8-C74A-CD9A-BC79-7053D30B73E8}"/>
              </a:ext>
            </a:extLst>
          </p:cNvPr>
          <p:cNvSpPr txBox="1"/>
          <p:nvPr/>
        </p:nvSpPr>
        <p:spPr>
          <a:xfrm>
            <a:off x="8899451" y="2541181"/>
            <a:ext cx="3317358" cy="369332"/>
          </a:xfrm>
          <a:prstGeom prst="rect">
            <a:avLst/>
          </a:prstGeom>
          <a:noFill/>
        </p:spPr>
        <p:txBody>
          <a:bodyPr wrap="square" rtlCol="0">
            <a:spAutoFit/>
          </a:bodyPr>
          <a:lstStyle/>
          <a:p>
            <a:r>
              <a:rPr lang="en-US" dirty="0"/>
              <a:t> </a:t>
            </a:r>
          </a:p>
        </p:txBody>
      </p:sp>
      <p:sp>
        <p:nvSpPr>
          <p:cNvPr id="16" name="Rectangle: Rounded Corners 15">
            <a:extLst>
              <a:ext uri="{FF2B5EF4-FFF2-40B4-BE49-F238E27FC236}">
                <a16:creationId xmlns:a16="http://schemas.microsoft.com/office/drawing/2014/main" id="{CC13CD5C-9E6B-681B-FC0E-26BF5D24C779}"/>
              </a:ext>
            </a:extLst>
          </p:cNvPr>
          <p:cNvSpPr/>
          <p:nvPr/>
        </p:nvSpPr>
        <p:spPr>
          <a:xfrm>
            <a:off x="1445243" y="3902152"/>
            <a:ext cx="5274644" cy="2129878"/>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What’s “</a:t>
            </a:r>
            <a:r>
              <a:rPr lang="en-US" sz="1600" b="1"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material, non-public information</a:t>
            </a:r>
            <a:r>
              <a:rPr lang="en-US"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algn="ctr">
              <a:lnSpc>
                <a:spcPct val="113000"/>
              </a:lnSpc>
              <a:spcAft>
                <a:spcPts val="60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It’s information that a reasonable investor would consider important in making a decision to buy or sell company stock (e.g., mergers or acquisitions, new products, changes in senior executive management, non-public information on financial or company performance). </a:t>
            </a:r>
          </a:p>
        </p:txBody>
      </p:sp>
      <p:sp>
        <p:nvSpPr>
          <p:cNvPr id="19" name="Rectangle: Rounded Corners 18">
            <a:extLst>
              <a:ext uri="{FF2B5EF4-FFF2-40B4-BE49-F238E27FC236}">
                <a16:creationId xmlns:a16="http://schemas.microsoft.com/office/drawing/2014/main" id="{BD99BD97-0406-A040-2ECA-95F815EC9228}"/>
              </a:ext>
            </a:extLst>
          </p:cNvPr>
          <p:cNvSpPr/>
          <p:nvPr/>
        </p:nvSpPr>
        <p:spPr>
          <a:xfrm>
            <a:off x="7871712" y="5027969"/>
            <a:ext cx="3283968" cy="1106906"/>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Compliance Office</a:t>
            </a:r>
            <a:endParaRPr lang="en-US" sz="16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E2D5BAB-281C-F8E8-E444-46460EAEAFF3}"/>
              </a:ext>
            </a:extLst>
          </p:cNvPr>
          <p:cNvSpPr txBox="1"/>
          <p:nvPr/>
        </p:nvSpPr>
        <p:spPr>
          <a:xfrm>
            <a:off x="1344237" y="1424395"/>
            <a:ext cx="10872572" cy="1836465"/>
          </a:xfrm>
          <a:prstGeom prst="rect">
            <a:avLst/>
          </a:prstGeom>
          <a:noFill/>
          <a:ln w="28575">
            <a:noFill/>
            <a:miter lim="800000"/>
          </a:ln>
        </p:spPr>
        <p:txBody>
          <a:bodyPr wrap="square" rtlCol="0">
            <a:spAutoFit/>
          </a:bodyPr>
          <a:lstStyle/>
          <a:p>
            <a:pPr marL="285750" marR="0" indent="-285750">
              <a:lnSpc>
                <a:spcPct val="114000"/>
              </a:lnSpc>
              <a:spcBef>
                <a:spcPts val="0"/>
              </a:spcBef>
              <a:spcAft>
                <a:spcPts val="600"/>
              </a:spcAft>
              <a:buClr>
                <a:schemeClr val="accent3"/>
              </a:buClr>
              <a:buFont typeface="Wingdings" panose="05000000000000000000" pitchFamily="2" charset="2"/>
              <a:buChar char="v"/>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 part of who we are and our transparent management philosophy, Mimecasters may have access to material, non-public information about our customers, partners, and other entities with whom we do business. Mimecasters must not use or share this information about any company conducting business with Mimecast for financial gain until it becomes public or is no longer material. </a:t>
            </a:r>
          </a:p>
          <a:p>
            <a:pPr marL="285750" marR="0" indent="-285750">
              <a:lnSpc>
                <a:spcPct val="114000"/>
              </a:lnSpc>
              <a:spcBef>
                <a:spcPts val="0"/>
              </a:spcBef>
              <a:spcAft>
                <a:spcPts val="600"/>
              </a:spcAft>
              <a:buClr>
                <a:schemeClr val="accent3"/>
              </a:buClr>
              <a:buFont typeface="Wingdings" panose="05000000000000000000" pitchFamily="2" charset="2"/>
              <a:buChar char="v"/>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This obligation extends to members of our households (e.g., our spouse, significant other, child, parent, or other family member living in the same household). </a:t>
            </a:r>
          </a:p>
        </p:txBody>
      </p:sp>
      <p:sp>
        <p:nvSpPr>
          <p:cNvPr id="3" name="TextBox 2">
            <a:extLst>
              <a:ext uri="{FF2B5EF4-FFF2-40B4-BE49-F238E27FC236}">
                <a16:creationId xmlns:a16="http://schemas.microsoft.com/office/drawing/2014/main" id="{7C99E938-90FB-11C5-60CB-3621AA459E62}"/>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116412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CC0D-A37A-5FE1-D651-48D86EA92AD4}"/>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3DACBD6-8141-A193-A01C-32075B77311C}"/>
              </a:ext>
            </a:extLst>
          </p:cNvPr>
          <p:cNvSpPr/>
          <p:nvPr/>
        </p:nvSpPr>
        <p:spPr>
          <a:xfrm>
            <a:off x="242261" y="3316987"/>
            <a:ext cx="11374758" cy="1186955"/>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5CC84BF0-479B-49A1-00E0-6EE4C04D9CFC}"/>
              </a:ext>
            </a:extLst>
          </p:cNvPr>
          <p:cNvSpPr>
            <a:spLocks noGrp="1"/>
          </p:cNvSpPr>
          <p:nvPr>
            <p:ph type="title" idx="4294967295"/>
          </p:nvPr>
        </p:nvSpPr>
        <p:spPr>
          <a:xfrm>
            <a:off x="370500" y="3316987"/>
            <a:ext cx="9917113" cy="1186955"/>
          </a:xfrm>
          <a:noFill/>
          <a:ln>
            <a:noFill/>
          </a:ln>
        </p:spPr>
        <p:txBody>
          <a:bodyPr>
            <a:noAutofit/>
          </a:bodyPr>
          <a:lstStyle/>
          <a:p>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Together We Collaborate </a:t>
            </a:r>
          </a:p>
        </p:txBody>
      </p:sp>
      <p:sp>
        <p:nvSpPr>
          <p:cNvPr id="3" name="TextBox 2">
            <a:extLst>
              <a:ext uri="{FF2B5EF4-FFF2-40B4-BE49-F238E27FC236}">
                <a16:creationId xmlns:a16="http://schemas.microsoft.com/office/drawing/2014/main" id="{D735C632-DE11-2342-DC81-8C1B774F3B14}"/>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34470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98D3F5E-CD23-F25F-818C-99F25368805E}"/>
              </a:ext>
            </a:extLst>
          </p:cNvPr>
          <p:cNvSpPr txBox="1">
            <a:spLocks/>
          </p:cNvSpPr>
          <p:nvPr/>
        </p:nvSpPr>
        <p:spPr>
          <a:xfrm>
            <a:off x="2398027" y="1084521"/>
            <a:ext cx="10430429" cy="75849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800"/>
              </a:spcAft>
            </a:pPr>
            <a:r>
              <a:rPr lang="en-US" sz="4000" b="1" dirty="0">
                <a:effectLst/>
                <a:latin typeface="Open Sans" panose="020B0606030504020204" pitchFamily="34" charset="0"/>
                <a:ea typeface="Open Sans" panose="020B0606030504020204" pitchFamily="34" charset="0"/>
                <a:cs typeface="Open Sans" panose="020B0606030504020204" pitchFamily="34" charset="0"/>
              </a:rPr>
              <a:t>Commitment to Workplace Safety</a:t>
            </a:r>
          </a:p>
        </p:txBody>
      </p:sp>
      <p:sp>
        <p:nvSpPr>
          <p:cNvPr id="9" name="Rectangle: Rounded Corners 8">
            <a:extLst>
              <a:ext uri="{FF2B5EF4-FFF2-40B4-BE49-F238E27FC236}">
                <a16:creationId xmlns:a16="http://schemas.microsoft.com/office/drawing/2014/main" id="{DFDEEF81-2A29-AD60-5869-3ACCADD476A8}"/>
              </a:ext>
            </a:extLst>
          </p:cNvPr>
          <p:cNvSpPr/>
          <p:nvPr/>
        </p:nvSpPr>
        <p:spPr>
          <a:xfrm>
            <a:off x="2642026" y="2378631"/>
            <a:ext cx="8399721" cy="2065778"/>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86FAE8-45FF-D3ED-4E59-510D0A7DCC84}"/>
              </a:ext>
            </a:extLst>
          </p:cNvPr>
          <p:cNvSpPr txBox="1"/>
          <p:nvPr/>
        </p:nvSpPr>
        <p:spPr>
          <a:xfrm>
            <a:off x="3099227" y="2785919"/>
            <a:ext cx="7485320" cy="1323439"/>
          </a:xfrm>
          <a:prstGeom prst="rect">
            <a:avLst/>
          </a:prstGeom>
          <a:noFill/>
        </p:spPr>
        <p:txBody>
          <a:bodyPr wrap="square" rtlCol="0">
            <a:spAutoFit/>
          </a:bodyPr>
          <a:lstStyle/>
          <a:p>
            <a:r>
              <a:rPr lang="en-ZA"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are dedicated to maintaining a safe and violence-free workplace. At no time are we permitted to intimidate or threaten physical violence or carry a weapon of any kind into the office or to any Mimecast-sponsored meetings or functions, including those with Mimecast customers, trading partners, or vendors. </a:t>
            </a:r>
            <a:endParaRPr lang="en-US" dirty="0"/>
          </a:p>
        </p:txBody>
      </p:sp>
      <p:sp>
        <p:nvSpPr>
          <p:cNvPr id="6" name="Rectangle: Rounded Corners 5">
            <a:extLst>
              <a:ext uri="{FF2B5EF4-FFF2-40B4-BE49-F238E27FC236}">
                <a16:creationId xmlns:a16="http://schemas.microsoft.com/office/drawing/2014/main" id="{96D17531-ABC5-FE9A-A9B6-F827ECB3E1C6}"/>
              </a:ext>
            </a:extLst>
          </p:cNvPr>
          <p:cNvSpPr/>
          <p:nvPr/>
        </p:nvSpPr>
        <p:spPr>
          <a:xfrm>
            <a:off x="5231441" y="5390473"/>
            <a:ext cx="2849217" cy="909241"/>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Human Resources</a:t>
            </a:r>
            <a:endParaRPr lang="en-US"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B0043FF9-7DC4-F01E-E395-EF20775C5805}"/>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145120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3F73-52DD-4790-0EB5-E46C68FB2958}"/>
              </a:ext>
            </a:extLst>
          </p:cNvPr>
          <p:cNvSpPr>
            <a:spLocks noGrp="1"/>
          </p:cNvSpPr>
          <p:nvPr>
            <p:ph type="title" idx="4294967295"/>
          </p:nvPr>
        </p:nvSpPr>
        <p:spPr>
          <a:xfrm>
            <a:off x="372491" y="389639"/>
            <a:ext cx="12423775" cy="723900"/>
          </a:xfrm>
        </p:spPr>
        <p:txBody>
          <a:bodyPr>
            <a:noAutofit/>
          </a:bodyPr>
          <a:lstStyle/>
          <a:p>
            <a:r>
              <a:rPr lang="en-US" sz="4000" dirty="0">
                <a:solidFill>
                  <a:schemeClr val="bg2"/>
                </a:solidFill>
                <a:latin typeface="Open Sans" panose="020B0606030504020204" pitchFamily="34" charset="0"/>
                <a:ea typeface="Open Sans" panose="020B0606030504020204" pitchFamily="34" charset="0"/>
                <a:cs typeface="Open Sans" panose="020B0606030504020204" pitchFamily="34" charset="0"/>
              </a:rPr>
              <a:t>Commitment to Inclusion and Belonging </a:t>
            </a:r>
          </a:p>
        </p:txBody>
      </p:sp>
      <p:sp>
        <p:nvSpPr>
          <p:cNvPr id="5" name="TextBox 4">
            <a:extLst>
              <a:ext uri="{FF2B5EF4-FFF2-40B4-BE49-F238E27FC236}">
                <a16:creationId xmlns:a16="http://schemas.microsoft.com/office/drawing/2014/main" id="{FE2D5BAB-281C-F8E8-E444-46460EAEAFF3}"/>
              </a:ext>
            </a:extLst>
          </p:cNvPr>
          <p:cNvSpPr txBox="1"/>
          <p:nvPr/>
        </p:nvSpPr>
        <p:spPr>
          <a:xfrm>
            <a:off x="741094" y="1527717"/>
            <a:ext cx="5843285" cy="3961149"/>
          </a:xfrm>
          <a:prstGeom prst="rect">
            <a:avLst/>
          </a:prstGeom>
          <a:noFill/>
        </p:spPr>
        <p:txBody>
          <a:bodyPr wrap="square" rtlCol="0">
            <a:spAutoFit/>
          </a:bodyPr>
          <a:lstStyle/>
          <a:p>
            <a:pPr marR="0">
              <a:spcBef>
                <a:spcPts val="0"/>
              </a:spcBef>
              <a:spcAft>
                <a:spcPts val="1000"/>
              </a:spcAft>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treat each other with respect. Mimecast is committed to providing a work environment that is free of discrimination and harassment and seeks to prevent it. </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spcAft>
                <a:spcPts val="1000"/>
              </a:spcAft>
            </a:pP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In our </a:t>
            </a:r>
            <a:r>
              <a:rPr lang="en-US" sz="16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rPr>
              <a:t>Equal Employment and Anti-Discrimination Policies</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t>
            </a:r>
            <a:r>
              <a:rPr lang="en-US" sz="16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rPr>
              <a:t>,</a:t>
            </a: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we provide equal opportunity employment and do not discriminate. We maintain a strict policy prohibiting unlawful discrimination, harassment, and sexual harassment against both applicants and Mimecasters and prohibit such conduct even if it does not rise to the level of being unlawful.  </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spcAft>
                <a:spcPts val="1000"/>
              </a:spcAft>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prohibit discrimination and harassment in the workplace based on any legally protected characteristic, including without limitation:</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lvl="0">
              <a:lnSpc>
                <a:spcPct val="107000"/>
              </a:lnSpc>
              <a:spcBef>
                <a:spcPts val="0"/>
              </a:spcBef>
              <a:spcAft>
                <a:spcPts val="0"/>
              </a:spcAft>
            </a:pPr>
            <a:endParaRPr lang="en-US" sz="1800" dirty="0">
              <a:solidFill>
                <a:schemeClr val="bg2"/>
              </a:solidFill>
              <a:effectLst/>
              <a:latin typeface="Calibri" panose="020F0502020204030204" pitchFamily="34" charset="0"/>
              <a:ea typeface="MS Mincho" panose="02020609040205080304" pitchFamily="49" charset="-128"/>
              <a:cs typeface="Times New Roman" panose="02020603050405020304" pitchFamily="18" charset="0"/>
            </a:endParaRPr>
          </a:p>
        </p:txBody>
      </p:sp>
      <p:grpSp>
        <p:nvGrpSpPr>
          <p:cNvPr id="12" name="Group 11">
            <a:extLst>
              <a:ext uri="{FF2B5EF4-FFF2-40B4-BE49-F238E27FC236}">
                <a16:creationId xmlns:a16="http://schemas.microsoft.com/office/drawing/2014/main" id="{D5EDC37D-0571-4090-4718-F1CF71F3CB43}"/>
              </a:ext>
            </a:extLst>
          </p:cNvPr>
          <p:cNvGrpSpPr/>
          <p:nvPr/>
        </p:nvGrpSpPr>
        <p:grpSpPr>
          <a:xfrm>
            <a:off x="8391705" y="5362042"/>
            <a:ext cx="3457885" cy="1379963"/>
            <a:chOff x="7875422" y="4793228"/>
            <a:chExt cx="3446400" cy="1074548"/>
          </a:xfrm>
          <a:noFill/>
        </p:grpSpPr>
        <p:sp>
          <p:nvSpPr>
            <p:cNvPr id="10" name="Rectangle: Rounded Corners 9">
              <a:extLst>
                <a:ext uri="{FF2B5EF4-FFF2-40B4-BE49-F238E27FC236}">
                  <a16:creationId xmlns:a16="http://schemas.microsoft.com/office/drawing/2014/main" id="{E7278F0A-F32A-AE13-1169-A4C3E9D4E0BC}"/>
                </a:ext>
              </a:extLst>
            </p:cNvPr>
            <p:cNvSpPr/>
            <p:nvPr/>
          </p:nvSpPr>
          <p:spPr>
            <a:xfrm>
              <a:off x="7875422" y="4793228"/>
              <a:ext cx="3331293" cy="1074548"/>
            </a:xfrm>
            <a:prstGeom prst="roundRect">
              <a:avLst/>
            </a:prstGeom>
            <a:grp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E42F0035-CB66-2539-022D-52615B8177CE}"/>
                </a:ext>
              </a:extLst>
            </p:cNvPr>
            <p:cNvSpPr txBox="1"/>
            <p:nvPr/>
          </p:nvSpPr>
          <p:spPr>
            <a:xfrm>
              <a:off x="8101008" y="4821215"/>
              <a:ext cx="3220814" cy="1030534"/>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More Information:</a:t>
              </a:r>
            </a:p>
            <a:p>
              <a:pPr>
                <a:spcAft>
                  <a:spcPts val="6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Equal Employment and Anti-Discrimination Policy</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Equal Employment and Anti-Discrimination Policy - Australia</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 name="Group 12">
            <a:extLst>
              <a:ext uri="{FF2B5EF4-FFF2-40B4-BE49-F238E27FC236}">
                <a16:creationId xmlns:a16="http://schemas.microsoft.com/office/drawing/2014/main" id="{10C1A64E-84AC-D8AA-E7D6-B3A107E21F77}"/>
              </a:ext>
            </a:extLst>
          </p:cNvPr>
          <p:cNvGrpSpPr/>
          <p:nvPr/>
        </p:nvGrpSpPr>
        <p:grpSpPr>
          <a:xfrm>
            <a:off x="2314361" y="5716927"/>
            <a:ext cx="2462692" cy="1188038"/>
            <a:chOff x="7391232" y="4902213"/>
            <a:chExt cx="3619810" cy="1478577"/>
          </a:xfrm>
          <a:noFill/>
        </p:grpSpPr>
        <p:sp>
          <p:nvSpPr>
            <p:cNvPr id="14" name="Rectangle: Rounded Corners 13">
              <a:extLst>
                <a:ext uri="{FF2B5EF4-FFF2-40B4-BE49-F238E27FC236}">
                  <a16:creationId xmlns:a16="http://schemas.microsoft.com/office/drawing/2014/main" id="{5CCFD387-60B1-536B-AE57-435DC6D4CBBC}"/>
                </a:ext>
              </a:extLst>
            </p:cNvPr>
            <p:cNvSpPr/>
            <p:nvPr/>
          </p:nvSpPr>
          <p:spPr>
            <a:xfrm>
              <a:off x="7391232" y="4906069"/>
              <a:ext cx="3619810" cy="1474721"/>
            </a:xfrm>
            <a:prstGeom prst="roundRect">
              <a:avLst/>
            </a:prstGeom>
            <a:grp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F1340347-1E23-9D3C-3AEE-2C6A5F035002}"/>
                </a:ext>
              </a:extLst>
            </p:cNvPr>
            <p:cNvSpPr txBox="1">
              <a:spLocks/>
            </p:cNvSpPr>
            <p:nvPr/>
          </p:nvSpPr>
          <p:spPr>
            <a:xfrm>
              <a:off x="7682683" y="4902213"/>
              <a:ext cx="3036907" cy="1474721"/>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 </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Your HR Partner</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Compliance Office</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TextBox 3">
            <a:extLst>
              <a:ext uri="{FF2B5EF4-FFF2-40B4-BE49-F238E27FC236}">
                <a16:creationId xmlns:a16="http://schemas.microsoft.com/office/drawing/2014/main" id="{46BF085F-DF4E-2847-E827-1D6D2BD8DC48}"/>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grpSp>
        <p:nvGrpSpPr>
          <p:cNvPr id="3" name="Group 2">
            <a:extLst>
              <a:ext uri="{FF2B5EF4-FFF2-40B4-BE49-F238E27FC236}">
                <a16:creationId xmlns:a16="http://schemas.microsoft.com/office/drawing/2014/main" id="{A6E5EACA-E580-985C-3164-9084BB4E5DE0}"/>
              </a:ext>
            </a:extLst>
          </p:cNvPr>
          <p:cNvGrpSpPr/>
          <p:nvPr/>
        </p:nvGrpSpPr>
        <p:grpSpPr>
          <a:xfrm>
            <a:off x="7027142" y="1527717"/>
            <a:ext cx="6071520" cy="3646449"/>
            <a:chOff x="5980038" y="3312155"/>
            <a:chExt cx="5868950" cy="3660301"/>
          </a:xfrm>
          <a:noFill/>
        </p:grpSpPr>
        <p:sp>
          <p:nvSpPr>
            <p:cNvPr id="9" name="Rectangle: Rounded Corners 8">
              <a:extLst>
                <a:ext uri="{FF2B5EF4-FFF2-40B4-BE49-F238E27FC236}">
                  <a16:creationId xmlns:a16="http://schemas.microsoft.com/office/drawing/2014/main" id="{432B19DB-6779-49CB-5C7F-65F2231E05A8}"/>
                </a:ext>
              </a:extLst>
            </p:cNvPr>
            <p:cNvSpPr/>
            <p:nvPr/>
          </p:nvSpPr>
          <p:spPr>
            <a:xfrm>
              <a:off x="5980038" y="3312155"/>
              <a:ext cx="5868950" cy="3527400"/>
            </a:xfrm>
            <a:prstGeom prst="round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D75F948-80BC-20BE-9898-ACC8E4BAE2D2}"/>
                </a:ext>
              </a:extLst>
            </p:cNvPr>
            <p:cNvSpPr txBox="1"/>
            <p:nvPr/>
          </p:nvSpPr>
          <p:spPr>
            <a:xfrm>
              <a:off x="6383668" y="3426336"/>
              <a:ext cx="5465320" cy="3546120"/>
            </a:xfrm>
            <a:prstGeom prst="rect">
              <a:avLst/>
            </a:prstGeom>
            <a:grpFill/>
          </p:spPr>
          <p:txBody>
            <a:bodyPr wrap="square" rtlCol="0">
              <a:spAutoFit/>
            </a:bodyPr>
            <a:lstStyle/>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race or </a:t>
              </a:r>
              <a:r>
                <a:rPr lang="en-ZA" sz="1400" b="1"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color</a:t>
              </a: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religion;</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sex or gender (including pregnancy, lactation, childbirth, or related medical conditions);</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gender identity or expression; </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sexual orientation;</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age;</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national origin or ancestry; </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physical or mental disability;</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genetic information (including testing and characteristics); </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veteran status or uniformed servicemember status; or</a:t>
              </a:r>
              <a:endParaRPr lang="en-US"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800"/>
                </a:spcAft>
                <a:buClr>
                  <a:schemeClr val="accent3"/>
                </a:buClr>
                <a:buFont typeface="Wingdings" panose="05000000000000000000" pitchFamily="2" charset="2"/>
                <a:buChar char="v"/>
              </a:pP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any other status protected by laws wherever we have employees.</a:t>
              </a:r>
              <a:endParaRPr lang="en-US" sz="16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23942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3F73-52DD-4790-0EB5-E46C68FB2958}"/>
              </a:ext>
            </a:extLst>
          </p:cNvPr>
          <p:cNvSpPr>
            <a:spLocks noGrp="1"/>
          </p:cNvSpPr>
          <p:nvPr>
            <p:ph type="title" idx="4294967295"/>
          </p:nvPr>
        </p:nvSpPr>
        <p:spPr>
          <a:xfrm>
            <a:off x="380010" y="445370"/>
            <a:ext cx="11593513" cy="723900"/>
          </a:xfrm>
        </p:spPr>
        <p:txBody>
          <a:bodyPr>
            <a:noAutofit/>
          </a:bodyPr>
          <a:lstStyle/>
          <a:p>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Mindfulness in Social Media Use</a:t>
            </a:r>
          </a:p>
        </p:txBody>
      </p:sp>
      <p:sp>
        <p:nvSpPr>
          <p:cNvPr id="10" name="Rectangle: Rounded Corners 9">
            <a:extLst>
              <a:ext uri="{FF2B5EF4-FFF2-40B4-BE49-F238E27FC236}">
                <a16:creationId xmlns:a16="http://schemas.microsoft.com/office/drawing/2014/main" id="{E7278F0A-F32A-AE13-1169-A4C3E9D4E0BC}"/>
              </a:ext>
            </a:extLst>
          </p:cNvPr>
          <p:cNvSpPr/>
          <p:nvPr/>
        </p:nvSpPr>
        <p:spPr>
          <a:xfrm>
            <a:off x="1237399" y="5349859"/>
            <a:ext cx="2468447" cy="970023"/>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More Information:</a:t>
            </a:r>
          </a:p>
          <a:p>
            <a:pPr>
              <a:spcAft>
                <a:spcPts val="6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Social Media Guidelines</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hought Bubble: Cloud 5">
            <a:extLst>
              <a:ext uri="{FF2B5EF4-FFF2-40B4-BE49-F238E27FC236}">
                <a16:creationId xmlns:a16="http://schemas.microsoft.com/office/drawing/2014/main" id="{F6CB5548-F132-A2C8-76A5-AAADC9DDB7E2}"/>
              </a:ext>
            </a:extLst>
          </p:cNvPr>
          <p:cNvSpPr/>
          <p:nvPr/>
        </p:nvSpPr>
        <p:spPr>
          <a:xfrm>
            <a:off x="9216622" y="2095901"/>
            <a:ext cx="3532471" cy="2047823"/>
          </a:xfrm>
          <a:prstGeom prst="cloudCallout">
            <a:avLst>
              <a:gd name="adj1" fmla="val -52541"/>
              <a:gd name="adj2" fmla="val 9007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extBox 7">
            <a:extLst>
              <a:ext uri="{FF2B5EF4-FFF2-40B4-BE49-F238E27FC236}">
                <a16:creationId xmlns:a16="http://schemas.microsoft.com/office/drawing/2014/main" id="{17A2F023-C7D4-0BB3-B349-DBDEEF672854}"/>
              </a:ext>
            </a:extLst>
          </p:cNvPr>
          <p:cNvSpPr txBox="1"/>
          <p:nvPr/>
        </p:nvSpPr>
        <p:spPr>
          <a:xfrm>
            <a:off x="854860" y="1724804"/>
            <a:ext cx="7759751" cy="3163110"/>
          </a:xfrm>
          <a:prstGeom prst="rect">
            <a:avLst/>
          </a:prstGeom>
          <a:noFill/>
        </p:spPr>
        <p:txBody>
          <a:bodyPr wrap="square">
            <a:spAutoFit/>
          </a:bodyPr>
          <a:lstStyle/>
          <a:p>
            <a:pPr marL="285750" indent="-285750">
              <a:lnSpc>
                <a:spcPct val="114000"/>
              </a:lnSpc>
              <a:buClr>
                <a:schemeClr val="accent3"/>
              </a:buClr>
              <a:buFont typeface="Wingdings" panose="05000000000000000000" pitchFamily="2" charset="2"/>
              <a:buChar char="v"/>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sharing Mimecast-related content, follow requirements published by Marketing. </a:t>
            </a:r>
          </a:p>
          <a:p>
            <a:pPr marL="285750" indent="-285750">
              <a:lnSpc>
                <a:spcPct val="114000"/>
              </a:lnSpc>
              <a:buClr>
                <a:schemeClr val="accent3"/>
              </a:buClr>
              <a:buFont typeface="Wingdings" panose="05000000000000000000" pitchFamily="2" charset="2"/>
              <a:buChar char="v"/>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Be mindful that your profile and any content you post are consistent with the professional image you present to clients and colleagues, particularly if you are “connected” with them.</a:t>
            </a:r>
          </a:p>
          <a:p>
            <a:pPr marL="285750" indent="-285750">
              <a:lnSpc>
                <a:spcPct val="114000"/>
              </a:lnSpc>
              <a:buClr>
                <a:schemeClr val="accent3"/>
              </a:buClr>
              <a:buFont typeface="Wingdings" panose="05000000000000000000" pitchFamily="2" charset="2"/>
              <a:buChar char="v"/>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your social profiles or posts identify you as Mimecast employee, make it clear that your personal posts are on your own opinions. </a:t>
            </a:r>
          </a:p>
          <a:p>
            <a:pPr marL="285750" indent="-285750">
              <a:lnSpc>
                <a:spcPct val="114000"/>
              </a:lnSpc>
              <a:buClr>
                <a:schemeClr val="accent3"/>
              </a:buClr>
              <a:buFont typeface="Wingdings" panose="05000000000000000000" pitchFamily="2" charset="2"/>
              <a:buChar char="v"/>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Be aware that you are personally responsible for all communications you post.</a:t>
            </a:r>
          </a:p>
          <a:p>
            <a:pPr marL="243322" indent="-285750">
              <a:lnSpc>
                <a:spcPct val="114000"/>
              </a:lnSpc>
              <a:buClr>
                <a:schemeClr val="accent3"/>
              </a:buClr>
              <a:buFont typeface="Wingdings" panose="05000000000000000000" pitchFamily="2" charset="2"/>
              <a:buChar char="v"/>
            </a:pPr>
            <a:r>
              <a:rPr lang="en-ZA"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Mimecast prohibits racism, bigotry, misogyny, express or implied threats of harassment or physical harm, and/or hate speech in the workplace. </a:t>
            </a:r>
          </a:p>
        </p:txBody>
      </p:sp>
      <p:sp>
        <p:nvSpPr>
          <p:cNvPr id="23" name="TextBox 22">
            <a:extLst>
              <a:ext uri="{FF2B5EF4-FFF2-40B4-BE49-F238E27FC236}">
                <a16:creationId xmlns:a16="http://schemas.microsoft.com/office/drawing/2014/main" id="{8B857EAE-0C69-2238-01B2-DE998AED93D3}"/>
              </a:ext>
            </a:extLst>
          </p:cNvPr>
          <p:cNvSpPr txBox="1"/>
          <p:nvPr/>
        </p:nvSpPr>
        <p:spPr>
          <a:xfrm>
            <a:off x="9621130" y="2483069"/>
            <a:ext cx="2793790" cy="1384995"/>
          </a:xfrm>
          <a:prstGeom prst="rect">
            <a:avLst/>
          </a:prstGeom>
          <a:noFill/>
        </p:spPr>
        <p:txBody>
          <a:bodyPr wrap="square" rtlCol="0">
            <a:spAutoFit/>
          </a:bodyPr>
          <a:lstStyle/>
          <a:p>
            <a:pP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if a </a:t>
            </a:r>
            <a:r>
              <a:rPr lang="en-US"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Mimecaster</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receives a request for quotes or posts?</a:t>
            </a:r>
          </a:p>
          <a:p>
            <a:pPr>
              <a:spcAft>
                <a:spcPts val="6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Internal Communications</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TextBox 3">
            <a:extLst>
              <a:ext uri="{FF2B5EF4-FFF2-40B4-BE49-F238E27FC236}">
                <a16:creationId xmlns:a16="http://schemas.microsoft.com/office/drawing/2014/main" id="{D2DC81ED-74FE-0537-1FA4-99977DE2FF61}"/>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935564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89D1CF-AE06-E0FE-9E7B-8CE9FEC03369}"/>
              </a:ext>
            </a:extLst>
          </p:cNvPr>
          <p:cNvSpPr txBox="1"/>
          <p:nvPr/>
        </p:nvSpPr>
        <p:spPr>
          <a:xfrm>
            <a:off x="7088174" y="1868445"/>
            <a:ext cx="6006632" cy="2959785"/>
          </a:xfrm>
          <a:prstGeom prst="rect">
            <a:avLst/>
          </a:prstGeom>
          <a:noFill/>
        </p:spPr>
        <p:txBody>
          <a:bodyPr wrap="square" rtlCol="0">
            <a:spAutoFit/>
          </a:bodyPr>
          <a:lstStyle/>
          <a:p>
            <a:pPr marL="457200"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In our commitment to make Mimecast the place that we do our best work, best teamwork, and greatest learning, Mimecasters should at all times promote a respectful workplace where we have the ability to reach our fullest potential. </a:t>
            </a:r>
          </a:p>
          <a:p>
            <a:pPr marL="457200"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a:p>
            <a:pPr marL="457200" marR="0">
              <a:spcBef>
                <a:spcPts val="0"/>
              </a:spcBef>
              <a:spcAft>
                <a:spcPts val="1000"/>
              </a:spcAft>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strive to create a workplace that actively promotes mental, physical, and emotional wellbeing, requires appropriate and responsible alcohol use, and is free from influence of illicit drugs. </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5" name="Text Placeholder 2">
            <a:extLst>
              <a:ext uri="{FF2B5EF4-FFF2-40B4-BE49-F238E27FC236}">
                <a16:creationId xmlns:a16="http://schemas.microsoft.com/office/drawing/2014/main" id="{CD079B1E-8681-F6D8-2A8F-3910B471B0F1}"/>
              </a:ext>
            </a:extLst>
          </p:cNvPr>
          <p:cNvSpPr txBox="1">
            <a:spLocks/>
          </p:cNvSpPr>
          <p:nvPr/>
        </p:nvSpPr>
        <p:spPr>
          <a:xfrm>
            <a:off x="7664436" y="421999"/>
            <a:ext cx="5539562" cy="86278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Open Sans" panose="020B0604020202020204" pitchFamily="34" charset="0"/>
              <a:buNone/>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600" b="0" i="0" kern="1200">
                <a:solidFill>
                  <a:schemeClr val="tx2"/>
                </a:solidFill>
                <a:latin typeface="Calibri" panose="020F0502020204030204" pitchFamily="34" charset="0"/>
                <a:ea typeface="Open Sans" panose="020B0606030504020204" pitchFamily="34" charset="0"/>
                <a:cs typeface="Calibri" panose="020F050202020403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2600" b="0" i="0" kern="1200">
                <a:solidFill>
                  <a:schemeClr val="tx2"/>
                </a:solidFill>
                <a:latin typeface="Calibri" panose="020F0502020204030204" pitchFamily="34" charset="0"/>
                <a:ea typeface="Open Sans" panose="020B0606030504020204" pitchFamily="34" charset="0"/>
                <a:cs typeface="Calibri" panose="020F050202020403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2600" b="0" i="0" kern="1200">
                <a:solidFill>
                  <a:schemeClr val="tx2"/>
                </a:solidFill>
                <a:latin typeface="Calibri" panose="020F0502020204030204" pitchFamily="34" charset="0"/>
                <a:ea typeface="Open Sans" panose="020B0606030504020204" pitchFamily="34" charset="0"/>
                <a:cs typeface="Calibri" panose="020F050202020403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2600" b="0" i="0" kern="1200">
                <a:solidFill>
                  <a:schemeClr val="tx2"/>
                </a:solidFill>
                <a:latin typeface="Calibri" panose="020F0502020204030204" pitchFamily="34" charset="0"/>
                <a:ea typeface="Open Sans" panose="020B060603050402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Open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Open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Open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Open Sans" panose="020B0604020202020204" pitchFamily="34" charset="0"/>
              <a:buChar char="•"/>
              <a:defRPr sz="1800" kern="1200">
                <a:solidFill>
                  <a:schemeClr val="tx1"/>
                </a:solidFill>
                <a:latin typeface="+mn-lt"/>
                <a:ea typeface="+mn-ea"/>
                <a:cs typeface="+mn-cs"/>
              </a:defRPr>
            </a:lvl9p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Build a </a:t>
            </a:r>
          </a:p>
          <a:p>
            <a:pPr algn="ctr"/>
            <a:r>
              <a:rPr lang="en-US" sz="3600" b="1" dirty="0">
                <a:latin typeface="Open Sans" panose="020B0606030504020204" pitchFamily="34" charset="0"/>
                <a:ea typeface="Open Sans" panose="020B0606030504020204" pitchFamily="34" charset="0"/>
                <a:cs typeface="Open Sans" panose="020B0606030504020204" pitchFamily="34" charset="0"/>
              </a:rPr>
              <a:t>Healthy Culture</a:t>
            </a:r>
          </a:p>
        </p:txBody>
      </p:sp>
      <p:sp>
        <p:nvSpPr>
          <p:cNvPr id="2" name="TextBox 1">
            <a:extLst>
              <a:ext uri="{FF2B5EF4-FFF2-40B4-BE49-F238E27FC236}">
                <a16:creationId xmlns:a16="http://schemas.microsoft.com/office/drawing/2014/main" id="{7A382037-2CED-1E8D-92A0-E0229ED917B8}"/>
              </a:ext>
            </a:extLst>
          </p:cNvPr>
          <p:cNvSpPr txBox="1"/>
          <p:nvPr/>
        </p:nvSpPr>
        <p:spPr>
          <a:xfrm>
            <a:off x="463795" y="1868445"/>
            <a:ext cx="5526417" cy="2694648"/>
          </a:xfrm>
          <a:prstGeom prst="rect">
            <a:avLst/>
          </a:prstGeom>
          <a:noFill/>
        </p:spPr>
        <p:txBody>
          <a:bodyPr wrap="square" rtlCol="0">
            <a:spAutoFit/>
          </a:bodyPr>
          <a:lstStyle/>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encourage </a:t>
            </a:r>
            <a:r>
              <a:rPr lang="en-US"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to participate lawfully and respectfully in civic and political activities. However, these activities must be conducted on our own time and must not use any Mimecast facilities or assets, including funds for political contributions of any kind. </a:t>
            </a:r>
            <a:r>
              <a:rPr lang="en-US"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are not permitted to represent that a political contribution was made on behalf of Mimecast.</a:t>
            </a:r>
          </a:p>
          <a:p>
            <a:pPr marR="0">
              <a:lnSpc>
                <a:spcPct val="115000"/>
              </a:lnSpc>
              <a:spcBef>
                <a:spcPts val="0"/>
              </a:spcBef>
              <a:spcAft>
                <a:spcPts val="0"/>
              </a:spcAft>
            </a:pPr>
            <a:r>
              <a:rPr lang="en-ZA" sz="1800" dirty="0">
                <a:solidFill>
                  <a:schemeClr val="bg2"/>
                </a:solidFill>
                <a:effectLst/>
                <a:latin typeface="Calibri" panose="020F0502020204030204" pitchFamily="34" charset="0"/>
                <a:ea typeface="MS Mincho" panose="02020609040205080304" pitchFamily="49" charset="-128"/>
                <a:cs typeface="Calibri" panose="020F0502020204030204" pitchFamily="34" charset="0"/>
              </a:rPr>
              <a:t> </a:t>
            </a:r>
            <a:endParaRPr lang="en-US" sz="1800" dirty="0">
              <a:solidFill>
                <a:schemeClr val="bg2"/>
              </a:solidFill>
              <a:effectLst/>
              <a:latin typeface="Calibri" panose="020F0502020204030204" pitchFamily="34" charset="0"/>
              <a:ea typeface="MS Mincho" panose="02020609040205080304" pitchFamily="49" charset="-128"/>
              <a:cs typeface="Times New Roman" panose="02020603050405020304" pitchFamily="18" charset="0"/>
            </a:endParaRPr>
          </a:p>
          <a:p>
            <a:pPr marR="0">
              <a:spcBef>
                <a:spcPts val="0"/>
              </a:spcBef>
              <a:spcAft>
                <a:spcPts val="0"/>
              </a:spcAft>
            </a:pPr>
            <a:r>
              <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endParaRPr lang="en-US" sz="1800" dirty="0">
              <a:solidFill>
                <a:schemeClr val="bg2"/>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3" name="Title 1">
            <a:extLst>
              <a:ext uri="{FF2B5EF4-FFF2-40B4-BE49-F238E27FC236}">
                <a16:creationId xmlns:a16="http://schemas.microsoft.com/office/drawing/2014/main" id="{45ABF87A-770E-6770-AF17-B07309B48BDB}"/>
              </a:ext>
            </a:extLst>
          </p:cNvPr>
          <p:cNvSpPr txBox="1">
            <a:spLocks/>
          </p:cNvSpPr>
          <p:nvPr/>
        </p:nvSpPr>
        <p:spPr>
          <a:xfrm>
            <a:off x="-746182" y="340105"/>
            <a:ext cx="7740330" cy="723900"/>
          </a:xfrm>
          <a:prstGeom prst="rect">
            <a:avLst/>
          </a:prstGeom>
        </p:spPr>
        <p:txBody>
          <a:bodyPr>
            <a:noAutofit/>
          </a:bodyPr>
          <a:lstStyle>
            <a:lvl1pPr marL="0" algn="l" defTabSz="1007886" rtl="0" eaLnBrk="1" latinLnBrk="0" hangingPunct="1">
              <a:lnSpc>
                <a:spcPct val="100000"/>
              </a:lnSpc>
              <a:spcBef>
                <a:spcPct val="0"/>
              </a:spcBef>
              <a:buNone/>
              <a:defRPr lang="en-US" sz="4800" b="1" i="0" kern="12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7000"/>
              </a:lnSpc>
              <a:spcBef>
                <a:spcPts val="0"/>
              </a:spcBef>
              <a:spcAft>
                <a:spcPts val="800"/>
              </a:spcAft>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Involvement with </a:t>
            </a:r>
          </a:p>
          <a:p>
            <a:pPr algn="ctr">
              <a:lnSpc>
                <a:spcPct val="107000"/>
              </a:lnSpc>
              <a:spcBef>
                <a:spcPts val="0"/>
              </a:spcBef>
              <a:spcAft>
                <a:spcPts val="800"/>
              </a:spcAft>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Civic Activities</a:t>
            </a:r>
          </a:p>
        </p:txBody>
      </p:sp>
      <p:grpSp>
        <p:nvGrpSpPr>
          <p:cNvPr id="6" name="Group 5">
            <a:extLst>
              <a:ext uri="{FF2B5EF4-FFF2-40B4-BE49-F238E27FC236}">
                <a16:creationId xmlns:a16="http://schemas.microsoft.com/office/drawing/2014/main" id="{E4C17C99-1CE0-C65B-3347-0184DF869851}"/>
              </a:ext>
            </a:extLst>
          </p:cNvPr>
          <p:cNvGrpSpPr/>
          <p:nvPr/>
        </p:nvGrpSpPr>
        <p:grpSpPr>
          <a:xfrm>
            <a:off x="463795" y="4489688"/>
            <a:ext cx="3164490" cy="1880253"/>
            <a:chOff x="7388386" y="2804277"/>
            <a:chExt cx="3774559" cy="2328526"/>
          </a:xfrm>
        </p:grpSpPr>
        <p:sp>
          <p:nvSpPr>
            <p:cNvPr id="7" name="Speech Bubble: Oval 6">
              <a:extLst>
                <a:ext uri="{FF2B5EF4-FFF2-40B4-BE49-F238E27FC236}">
                  <a16:creationId xmlns:a16="http://schemas.microsoft.com/office/drawing/2014/main" id="{78E31AD6-B090-3C16-7BD1-65D346AD9C79}"/>
                </a:ext>
              </a:extLst>
            </p:cNvPr>
            <p:cNvSpPr/>
            <p:nvPr/>
          </p:nvSpPr>
          <p:spPr>
            <a:xfrm>
              <a:off x="7388386" y="2804277"/>
              <a:ext cx="3774559" cy="2328526"/>
            </a:xfrm>
            <a:prstGeom prst="wedgeEllipseCallou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a:extLst>
                <a:ext uri="{FF2B5EF4-FFF2-40B4-BE49-F238E27FC236}">
                  <a16:creationId xmlns:a16="http://schemas.microsoft.com/office/drawing/2014/main" id="{B0355044-D4C2-A3D3-91B4-BCB4FB0650E6}"/>
                </a:ext>
              </a:extLst>
            </p:cNvPr>
            <p:cNvSpPr txBox="1"/>
            <p:nvPr/>
          </p:nvSpPr>
          <p:spPr>
            <a:xfrm>
              <a:off x="7667987" y="3255899"/>
              <a:ext cx="3215358" cy="1543673"/>
            </a:xfrm>
            <a:prstGeom prst="rect">
              <a:avLst/>
            </a:prstGeom>
            <a:noFill/>
          </p:spPr>
          <p:txBody>
            <a:bodyPr wrap="square" rtlCol="0">
              <a:spAutoFit/>
            </a:bodyPr>
            <a:lstStyle/>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What if a third party asks for a contribution to their charity?</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Employee Engagement</a:t>
              </a:r>
              <a:endParaRPr lang="en-US" sz="16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7" name="Picture 16" descr="A close-up of words">
            <a:extLst>
              <a:ext uri="{FF2B5EF4-FFF2-40B4-BE49-F238E27FC236}">
                <a16:creationId xmlns:a16="http://schemas.microsoft.com/office/drawing/2014/main" id="{F074DBC0-ECE1-531F-E74A-2EC6CE631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615" y="4586849"/>
            <a:ext cx="5346544" cy="2686679"/>
          </a:xfrm>
          <a:prstGeom prst="ellipse">
            <a:avLst/>
          </a:prstGeom>
        </p:spPr>
      </p:pic>
      <p:sp>
        <p:nvSpPr>
          <p:cNvPr id="10" name="Oval 9">
            <a:extLst>
              <a:ext uri="{FF2B5EF4-FFF2-40B4-BE49-F238E27FC236}">
                <a16:creationId xmlns:a16="http://schemas.microsoft.com/office/drawing/2014/main" id="{06B0C23A-7E0D-7C4F-0616-A6316DF578BD}"/>
              </a:ext>
            </a:extLst>
          </p:cNvPr>
          <p:cNvSpPr/>
          <p:nvPr/>
        </p:nvSpPr>
        <p:spPr>
          <a:xfrm>
            <a:off x="10091490" y="4740831"/>
            <a:ext cx="2840144" cy="137796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More Information:</a:t>
            </a:r>
          </a:p>
          <a:p>
            <a:pPr algn="ctr">
              <a:spcAft>
                <a:spcPts val="6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Global Illicit Drug and Alcohol Policy</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24CFC2E-E1D5-6292-D6A5-CDBEAD0EFBE0}"/>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98943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22518-BBDE-71A8-6664-CC9C4B63B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B2E3A-939A-EEC9-53ED-6031F69AD9BB}"/>
              </a:ext>
            </a:extLst>
          </p:cNvPr>
          <p:cNvSpPr>
            <a:spLocks noGrp="1"/>
          </p:cNvSpPr>
          <p:nvPr>
            <p:ph type="title" idx="4294967295"/>
          </p:nvPr>
        </p:nvSpPr>
        <p:spPr>
          <a:xfrm>
            <a:off x="380010" y="442920"/>
            <a:ext cx="11582400" cy="723900"/>
          </a:xfrm>
        </p:spPr>
        <p:txBody>
          <a:bodyPr>
            <a:noAutofit/>
          </a:bodyPr>
          <a:lstStyle/>
          <a:p>
            <a:pPr marR="0" lvl="0">
              <a:lnSpc>
                <a:spcPct val="107000"/>
              </a:lnSpc>
              <a:spcBef>
                <a:spcPts val="0"/>
              </a:spcBef>
              <a:spcAft>
                <a:spcPts val="800"/>
              </a:spcAft>
            </a:pP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Commitment to the Environment, Social, and Governance Framework</a:t>
            </a:r>
          </a:p>
        </p:txBody>
      </p:sp>
      <p:sp>
        <p:nvSpPr>
          <p:cNvPr id="5" name="TextBox 4">
            <a:extLst>
              <a:ext uri="{FF2B5EF4-FFF2-40B4-BE49-F238E27FC236}">
                <a16:creationId xmlns:a16="http://schemas.microsoft.com/office/drawing/2014/main" id="{28B2B3F0-0111-3BE2-7355-213ABEEF5B6F}"/>
              </a:ext>
            </a:extLst>
          </p:cNvPr>
          <p:cNvSpPr txBox="1"/>
          <p:nvPr/>
        </p:nvSpPr>
        <p:spPr>
          <a:xfrm>
            <a:off x="380010" y="1620577"/>
            <a:ext cx="12523190" cy="3847207"/>
          </a:xfrm>
          <a:prstGeom prst="rect">
            <a:avLst/>
          </a:prstGeom>
          <a:noFill/>
          <a:ln>
            <a:noFill/>
          </a:ln>
        </p:spPr>
        <p:txBody>
          <a:bodyPr wrap="square" rtlCol="0">
            <a:spAutoFit/>
          </a:bodyPr>
          <a:lstStyle/>
          <a:p>
            <a:pPr marR="0">
              <a:spcBef>
                <a:spcPts val="0"/>
              </a:spcBef>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 recognize that our commitment to global community resilience must go hand in hand with an equally strong dedication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to protecting our environment and natural resources. We </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are actively investing in and exploring ways to reduce our carbon footprint and have adopted various energy efficiency measures across our facilities.</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We are committed to complying with applicable environmental laws and regulations, including those related to recycling and waste disposal. We also expect third parties with which we partner to share these commitments and uphold similar principles.</a:t>
            </a:r>
          </a:p>
          <a:p>
            <a:pPr marR="0">
              <a:spcBef>
                <a:spcPts val="0"/>
              </a:spcBef>
            </a:pP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Mimecast, we take pride in supporting the communities where we work and live. While we relentlessly innovate through cloud technology to deliver cyber resilience that is cost-effective, simple, and comprehensive, we also strive to build resilience in the world around us. This commitment is reflected in our corporate donations, employee gift-matching programs, and volunteer initiatives. </a:t>
            </a:r>
          </a:p>
          <a:p>
            <a:pPr marR="0">
              <a:spcBef>
                <a:spcPts val="0"/>
              </a:spcBef>
            </a:pPr>
            <a:endPar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Our dedication to ethical practices is published in our </a:t>
            </a:r>
            <a:r>
              <a:rPr lang="en-ZA" sz="1600"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Modern Slavery Act Disclosure Statement</a:t>
            </a:r>
            <a:r>
              <a:rPr lang="en-ZA" sz="1600"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which demonstrates our commitment to supporting and promoting human rights within our supply chain and in the communities we serve. Mimecast has implemented key governance policies that reflect our dedication to fostering resilience in our global community, both through our cybersecurity solutions and our commitment to environmental and social responsibility</a:t>
            </a:r>
          </a:p>
        </p:txBody>
      </p:sp>
      <p:grpSp>
        <p:nvGrpSpPr>
          <p:cNvPr id="12" name="Group 11">
            <a:extLst>
              <a:ext uri="{FF2B5EF4-FFF2-40B4-BE49-F238E27FC236}">
                <a16:creationId xmlns:a16="http://schemas.microsoft.com/office/drawing/2014/main" id="{B494E641-D768-D210-947F-4076B147314D}"/>
              </a:ext>
            </a:extLst>
          </p:cNvPr>
          <p:cNvGrpSpPr/>
          <p:nvPr/>
        </p:nvGrpSpPr>
        <p:grpSpPr>
          <a:xfrm>
            <a:off x="9307440" y="6194423"/>
            <a:ext cx="3200399" cy="970023"/>
            <a:chOff x="8016946" y="4781879"/>
            <a:chExt cx="3189770" cy="1074548"/>
          </a:xfrm>
          <a:noFill/>
        </p:grpSpPr>
        <p:sp>
          <p:nvSpPr>
            <p:cNvPr id="10" name="Rectangle: Rounded Corners 9">
              <a:extLst>
                <a:ext uri="{FF2B5EF4-FFF2-40B4-BE49-F238E27FC236}">
                  <a16:creationId xmlns:a16="http://schemas.microsoft.com/office/drawing/2014/main" id="{1D5754E3-219C-31A9-8C3A-FE7D89916DFC}"/>
                </a:ext>
              </a:extLst>
            </p:cNvPr>
            <p:cNvSpPr/>
            <p:nvPr/>
          </p:nvSpPr>
          <p:spPr>
            <a:xfrm>
              <a:off x="8016946" y="4781879"/>
              <a:ext cx="3095710" cy="1074548"/>
            </a:xfrm>
            <a:prstGeom prst="roundRect">
              <a:avLst/>
            </a:prstGeom>
            <a:grp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82E9C4B8-8F67-417D-B15B-92282D61F48E}"/>
                </a:ext>
              </a:extLst>
            </p:cNvPr>
            <p:cNvSpPr txBox="1"/>
            <p:nvPr/>
          </p:nvSpPr>
          <p:spPr>
            <a:xfrm>
              <a:off x="8228611" y="4878192"/>
              <a:ext cx="2978105" cy="903494"/>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More Information:</a:t>
              </a:r>
            </a:p>
            <a:p>
              <a:pPr>
                <a:spcAft>
                  <a:spcPts val="600"/>
                </a:spcAft>
              </a:pP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Environmental, Social, and Governance Report</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TextBox 8">
            <a:extLst>
              <a:ext uri="{FF2B5EF4-FFF2-40B4-BE49-F238E27FC236}">
                <a16:creationId xmlns:a16="http://schemas.microsoft.com/office/drawing/2014/main" id="{EF3B8701-FE76-8872-8C5F-94FB5DF4C19C}"/>
              </a:ext>
            </a:extLst>
          </p:cNvPr>
          <p:cNvSpPr txBox="1"/>
          <p:nvPr/>
        </p:nvSpPr>
        <p:spPr>
          <a:xfrm>
            <a:off x="8899451" y="2541181"/>
            <a:ext cx="3317358" cy="369332"/>
          </a:xfrm>
          <a:prstGeom prst="rect">
            <a:avLst/>
          </a:prstGeom>
          <a:noFill/>
        </p:spPr>
        <p:txBody>
          <a:bodyPr wrap="square" rtlCol="0">
            <a:spAutoFit/>
          </a:bodyPr>
          <a:lstStyle/>
          <a:p>
            <a:r>
              <a:rPr lang="en-US" dirty="0"/>
              <a:t> </a:t>
            </a:r>
          </a:p>
        </p:txBody>
      </p:sp>
      <p:sp>
        <p:nvSpPr>
          <p:cNvPr id="6" name="Rectangle: Rounded Corners 5">
            <a:extLst>
              <a:ext uri="{FF2B5EF4-FFF2-40B4-BE49-F238E27FC236}">
                <a16:creationId xmlns:a16="http://schemas.microsoft.com/office/drawing/2014/main" id="{AE77F9E5-9F7A-39F7-5894-EAFDF1EC146B}"/>
              </a:ext>
            </a:extLst>
          </p:cNvPr>
          <p:cNvSpPr/>
          <p:nvPr/>
        </p:nvSpPr>
        <p:spPr>
          <a:xfrm>
            <a:off x="1026310" y="6167763"/>
            <a:ext cx="3106026" cy="970023"/>
          </a:xfrm>
          <a:prstGeom prst="round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ESG Council</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53691A61-B225-DC4E-454A-BE63A848FE9A}"/>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88170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F2C45-5073-64C3-86CD-1B887FFCCDCE}"/>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D525259-5959-866C-8D5E-A202A2B709C0}"/>
              </a:ext>
            </a:extLst>
          </p:cNvPr>
          <p:cNvSpPr/>
          <p:nvPr/>
        </p:nvSpPr>
        <p:spPr>
          <a:xfrm>
            <a:off x="242261" y="3316987"/>
            <a:ext cx="11374758" cy="1186955"/>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B6AA62D1-558D-5FA9-1030-DF8A688F53D6}"/>
              </a:ext>
            </a:extLst>
          </p:cNvPr>
          <p:cNvSpPr>
            <a:spLocks noGrp="1"/>
          </p:cNvSpPr>
          <p:nvPr>
            <p:ph type="title" idx="4294967295"/>
          </p:nvPr>
        </p:nvSpPr>
        <p:spPr>
          <a:xfrm>
            <a:off x="370500" y="3316987"/>
            <a:ext cx="9917113" cy="1186955"/>
          </a:xfrm>
          <a:noFill/>
          <a:ln>
            <a:noFill/>
          </a:ln>
        </p:spPr>
        <p:txBody>
          <a:bodyPr>
            <a:noAutofit/>
          </a:bodyPr>
          <a:lstStyle/>
          <a:p>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Together We Innovate </a:t>
            </a:r>
          </a:p>
        </p:txBody>
      </p:sp>
      <p:sp>
        <p:nvSpPr>
          <p:cNvPr id="3" name="TextBox 2">
            <a:extLst>
              <a:ext uri="{FF2B5EF4-FFF2-40B4-BE49-F238E27FC236}">
                <a16:creationId xmlns:a16="http://schemas.microsoft.com/office/drawing/2014/main" id="{F927B9A8-FDA3-0EC4-49C8-DBBEC9CE4085}"/>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62286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B67118BC-FF9C-44B3-9C3A-EDEE80C1E94D}"/>
              </a:ext>
            </a:extLst>
          </p:cNvPr>
          <p:cNvSpPr/>
          <p:nvPr/>
        </p:nvSpPr>
        <p:spPr>
          <a:xfrm>
            <a:off x="242261" y="227541"/>
            <a:ext cx="6719887" cy="6642816"/>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1">
                  <a:lumMod val="50000"/>
                </a:schemeClr>
              </a:solidFill>
            </a:endParaRPr>
          </a:p>
        </p:txBody>
      </p:sp>
      <p:sp>
        <p:nvSpPr>
          <p:cNvPr id="17" name="Content Placeholder 16">
            <a:extLst>
              <a:ext uri="{FF2B5EF4-FFF2-40B4-BE49-F238E27FC236}">
                <a16:creationId xmlns:a16="http://schemas.microsoft.com/office/drawing/2014/main" id="{032777B5-41E2-4F86-955A-C42B804F841F}"/>
              </a:ext>
            </a:extLst>
          </p:cNvPr>
          <p:cNvSpPr>
            <a:spLocks noGrp="1" noChangeAspect="1"/>
          </p:cNvSpPr>
          <p:nvPr>
            <p:ph sz="quarter" idx="4294967295"/>
          </p:nvPr>
        </p:nvSpPr>
        <p:spPr>
          <a:xfrm>
            <a:off x="1212221" y="935820"/>
            <a:ext cx="5898185" cy="5723813"/>
          </a:xfrm>
        </p:spPr>
        <p:txBody>
          <a:bodyPr>
            <a:noAutofit/>
          </a:bodyPr>
          <a:lstStyle/>
          <a:p>
            <a:pPr marL="342900" indent="-342900">
              <a:buClr>
                <a:schemeClr val="bg1"/>
              </a:buClr>
              <a:buFont typeface="+mj-lt"/>
              <a:buAutoNum type="arabicPeriod"/>
            </a:pPr>
            <a:r>
              <a:rPr lang="en-US" sz="1600" b="1" dirty="0">
                <a:solidFill>
                  <a:schemeClr val="bg2"/>
                </a:solidFill>
                <a:latin typeface="Open Sans" panose="020B0606030504020204" pitchFamily="34" charset="0"/>
                <a:cs typeface="Open Sans" panose="020B0606030504020204" pitchFamily="34" charset="0"/>
              </a:rPr>
              <a:t>Message from our CEO</a:t>
            </a:r>
          </a:p>
          <a:p>
            <a:pPr marL="342900" indent="-342900">
              <a:buClr>
                <a:schemeClr val="bg1"/>
              </a:buClr>
              <a:buFont typeface="+mj-lt"/>
              <a:buAutoNum type="arabicPeriod"/>
            </a:pPr>
            <a:r>
              <a:rPr lang="en-US" sz="1600" b="1" dirty="0">
                <a:solidFill>
                  <a:schemeClr val="bg2"/>
                </a:solidFill>
                <a:latin typeface="Open Sans" panose="020B0606030504020204" pitchFamily="34" charset="0"/>
                <a:cs typeface="Open Sans" panose="020B0606030504020204" pitchFamily="34" charset="0"/>
              </a:rPr>
              <a:t>Why This Matters</a:t>
            </a:r>
          </a:p>
          <a:p>
            <a:pPr marL="342900" indent="-342900">
              <a:buClr>
                <a:schemeClr val="bg1"/>
              </a:buClr>
              <a:buFont typeface="+mj-lt"/>
              <a:buAutoNum type="arabicPeriod"/>
            </a:pPr>
            <a:r>
              <a:rPr lang="en-US" sz="1600" b="1" dirty="0">
                <a:solidFill>
                  <a:schemeClr val="bg2"/>
                </a:solidFill>
                <a:latin typeface="Open Sans" panose="020B0606030504020204" pitchFamily="34" charset="0"/>
                <a:cs typeface="Open Sans" panose="020B0606030504020204" pitchFamily="34" charset="0"/>
              </a:rPr>
              <a:t>Compliance Decision Tree</a:t>
            </a:r>
          </a:p>
          <a:p>
            <a:pPr marL="342900" indent="-342900">
              <a:buClr>
                <a:schemeClr val="bg1"/>
              </a:buClr>
              <a:buFont typeface="+mj-lt"/>
              <a:buAutoNum type="arabicPeriod"/>
            </a:pPr>
            <a:r>
              <a:rPr lang="en-US" sz="1600" b="1" dirty="0">
                <a:solidFill>
                  <a:schemeClr val="bg2"/>
                </a:solidFill>
                <a:latin typeface="Open Sans" panose="020B0606030504020204" pitchFamily="34" charset="0"/>
                <a:cs typeface="Open Sans" panose="020B0606030504020204" pitchFamily="34" charset="0"/>
              </a:rPr>
              <a:t>Mimecaster Responsibilities</a:t>
            </a:r>
          </a:p>
          <a:p>
            <a:pPr marL="342900" indent="-342900">
              <a:lnSpc>
                <a:spcPct val="107000"/>
              </a:lnSpc>
              <a:spcBef>
                <a:spcPts val="800"/>
              </a:spcBef>
              <a:spcAft>
                <a:spcPts val="800"/>
              </a:spcAft>
              <a:buClr>
                <a:schemeClr val="bg1"/>
              </a:buClr>
              <a:buFont typeface="+mj-lt"/>
              <a:buAutoNum type="arabicPeriod"/>
            </a:pPr>
            <a:r>
              <a:rPr lang="en-US" sz="1600" b="1" dirty="0">
                <a:solidFill>
                  <a:schemeClr val="bg2"/>
                </a:solidFill>
                <a:latin typeface="Open Sans" panose="020B0606030504020204" pitchFamily="34" charset="0"/>
                <a:cs typeface="Open Sans" panose="020B0606030504020204" pitchFamily="34" charset="0"/>
              </a:rPr>
              <a:t>Together We Delight</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Use Sound Judgement of Financial Operations</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Responsible Use of Gifts and Entertainment</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Prohibit Insider Trading</a:t>
            </a:r>
            <a:endParaRPr lang="en-US" sz="1600" dirty="0">
              <a:solidFill>
                <a:schemeClr val="bg2"/>
              </a:solidFill>
              <a:latin typeface="Open Sans" panose="020B0606030504020204" pitchFamily="34" charset="0"/>
              <a:cs typeface="Open Sans" panose="020B0606030504020204" pitchFamily="34" charset="0"/>
            </a:endParaRPr>
          </a:p>
          <a:p>
            <a:pPr marL="342900" indent="-342900">
              <a:lnSpc>
                <a:spcPct val="107000"/>
              </a:lnSpc>
              <a:spcBef>
                <a:spcPts val="800"/>
              </a:spcBef>
              <a:spcAft>
                <a:spcPts val="800"/>
              </a:spcAft>
              <a:buClr>
                <a:schemeClr val="bg1"/>
              </a:buClr>
              <a:buFont typeface="+mj-lt"/>
              <a:buAutoNum type="arabicPeriod"/>
            </a:pPr>
            <a:r>
              <a:rPr lang="en-US" sz="1600" b="1" dirty="0">
                <a:solidFill>
                  <a:schemeClr val="bg2"/>
                </a:solidFill>
                <a:latin typeface="Open Sans" panose="020B0606030504020204" pitchFamily="34" charset="0"/>
                <a:cs typeface="Open Sans" panose="020B0606030504020204" pitchFamily="34" charset="0"/>
              </a:rPr>
              <a:t>Together We Collaborate </a:t>
            </a:r>
          </a:p>
          <a:p>
            <a:pPr marL="914400" lvl="2" indent="-457200">
              <a:lnSpc>
                <a:spcPct val="107000"/>
              </a:lnSpc>
              <a:spcBef>
                <a:spcPts val="0"/>
              </a:spcBef>
              <a:spcAft>
                <a:spcPts val="800"/>
              </a:spcAft>
              <a:buClr>
                <a:schemeClr val="bg1"/>
              </a:buClr>
            </a:pPr>
            <a:r>
              <a:rPr lang="en-US" sz="1200" dirty="0">
                <a:solidFill>
                  <a:schemeClr val="bg2"/>
                </a:solidFill>
                <a:effectLst/>
                <a:latin typeface="Open Sans" panose="020B0606030504020204" pitchFamily="34" charset="0"/>
                <a:cs typeface="Open Sans" panose="020B0606030504020204" pitchFamily="34" charset="0"/>
              </a:rPr>
              <a:t>Commitment to Workplace </a:t>
            </a:r>
            <a:r>
              <a:rPr lang="en-US" sz="1200" dirty="0">
                <a:solidFill>
                  <a:schemeClr val="bg2"/>
                </a:solidFill>
                <a:latin typeface="Open Sans" panose="020B0606030504020204" pitchFamily="34" charset="0"/>
                <a:cs typeface="Open Sans" panose="020B0606030504020204" pitchFamily="34" charset="0"/>
              </a:rPr>
              <a:t>S</a:t>
            </a:r>
            <a:r>
              <a:rPr lang="en-US" sz="1200" dirty="0">
                <a:solidFill>
                  <a:schemeClr val="bg2"/>
                </a:solidFill>
                <a:effectLst/>
                <a:latin typeface="Open Sans" panose="020B0606030504020204" pitchFamily="34" charset="0"/>
                <a:cs typeface="Open Sans" panose="020B0606030504020204" pitchFamily="34" charset="0"/>
              </a:rPr>
              <a:t>afety</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Commitment to Inclusion and Belonging </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Mindfulness in Social Media Use </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Involvement in Civic Duties </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Build a Healthy Culture </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Commitment to Environment, Social, and Governance Framework</a:t>
            </a:r>
          </a:p>
          <a:p>
            <a:pPr marL="342900" indent="-342900">
              <a:lnSpc>
                <a:spcPct val="107000"/>
              </a:lnSpc>
              <a:spcBef>
                <a:spcPts val="800"/>
              </a:spcBef>
              <a:spcAft>
                <a:spcPts val="800"/>
              </a:spcAft>
              <a:buClr>
                <a:schemeClr val="bg1"/>
              </a:buClr>
              <a:buFont typeface="+mj-lt"/>
              <a:buAutoNum type="arabicPeriod"/>
            </a:pPr>
            <a:r>
              <a:rPr lang="en-US" sz="1600" b="1" dirty="0">
                <a:solidFill>
                  <a:schemeClr val="bg2"/>
                </a:solidFill>
                <a:latin typeface="Open Sans" panose="020B0606030504020204" pitchFamily="34" charset="0"/>
                <a:cs typeface="Open Sans" panose="020B0606030504020204" pitchFamily="34" charset="0"/>
              </a:rPr>
              <a:t>Together We Innovate </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Responsible and Ethical Use of Artificial Intelligence</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Protect Intellectual Property </a:t>
            </a:r>
          </a:p>
          <a:p>
            <a:pPr marL="914400" lvl="2" indent="-457200">
              <a:lnSpc>
                <a:spcPct val="107000"/>
              </a:lnSpc>
              <a:spcBef>
                <a:spcPts val="0"/>
              </a:spcBef>
              <a:spcAft>
                <a:spcPts val="800"/>
              </a:spcAft>
              <a:buClr>
                <a:schemeClr val="bg1"/>
              </a:buClr>
            </a:pPr>
            <a:r>
              <a:rPr lang="en-US" sz="1200" dirty="0">
                <a:solidFill>
                  <a:schemeClr val="bg2"/>
                </a:solidFill>
                <a:latin typeface="Open Sans" panose="020B0606030504020204" pitchFamily="34" charset="0"/>
                <a:cs typeface="Open Sans" panose="020B0606030504020204" pitchFamily="34" charset="0"/>
              </a:rPr>
              <a:t>Maintain Confidentiality</a:t>
            </a:r>
          </a:p>
          <a:p>
            <a:pPr marL="914400" lvl="2" indent="-457200">
              <a:lnSpc>
                <a:spcPct val="107000"/>
              </a:lnSpc>
              <a:spcBef>
                <a:spcPts val="0"/>
              </a:spcBef>
              <a:spcAft>
                <a:spcPts val="800"/>
              </a:spcAft>
              <a:buClr>
                <a:schemeClr val="bg1"/>
              </a:buClr>
            </a:pPr>
            <a:endParaRPr lang="en-US" sz="1200" dirty="0">
              <a:solidFill>
                <a:schemeClr val="bg2"/>
              </a:solidFill>
              <a:latin typeface="Open Sans" panose="020B0606030504020204" pitchFamily="34" charset="0"/>
              <a:cs typeface="Open Sans" panose="020B0606030504020204" pitchFamily="34" charset="0"/>
            </a:endParaRPr>
          </a:p>
          <a:p>
            <a:pPr marL="914400" lvl="2" indent="-457200">
              <a:lnSpc>
                <a:spcPct val="107000"/>
              </a:lnSpc>
              <a:spcBef>
                <a:spcPts val="0"/>
              </a:spcBef>
              <a:spcAft>
                <a:spcPts val="800"/>
              </a:spcAft>
              <a:buClr>
                <a:schemeClr val="bg1"/>
              </a:buClr>
            </a:pPr>
            <a:endParaRPr lang="en-US" sz="1200" dirty="0">
              <a:solidFill>
                <a:schemeClr val="bg2"/>
              </a:solidFill>
              <a:latin typeface="Open Sans" panose="020B0606030504020204" pitchFamily="34" charset="0"/>
              <a:cs typeface="Open Sans" panose="020B0606030504020204" pitchFamily="34" charset="0"/>
            </a:endParaRPr>
          </a:p>
          <a:p>
            <a:pPr marL="457200" lvl="2" indent="0">
              <a:lnSpc>
                <a:spcPct val="107000"/>
              </a:lnSpc>
              <a:spcBef>
                <a:spcPts val="0"/>
              </a:spcBef>
              <a:spcAft>
                <a:spcPts val="800"/>
              </a:spcAft>
              <a:buClr>
                <a:schemeClr val="bg1"/>
              </a:buClr>
              <a:buNone/>
            </a:pPr>
            <a:endParaRPr lang="en-US" sz="1200" dirty="0">
              <a:solidFill>
                <a:schemeClr val="bg2"/>
              </a:solidFill>
              <a:latin typeface="Open Sans" panose="020B0606030504020204" pitchFamily="34" charset="0"/>
              <a:cs typeface="Open Sans" panose="020B0606030504020204" pitchFamily="34" charset="0"/>
            </a:endParaRPr>
          </a:p>
          <a:p>
            <a:pPr marL="914400" lvl="2" indent="-457200">
              <a:lnSpc>
                <a:spcPct val="107000"/>
              </a:lnSpc>
              <a:spcBef>
                <a:spcPts val="0"/>
              </a:spcBef>
              <a:spcAft>
                <a:spcPts val="800"/>
              </a:spcAft>
              <a:buClr>
                <a:schemeClr val="bg1"/>
              </a:buClr>
            </a:pPr>
            <a:endParaRPr lang="en-US" sz="1200" dirty="0">
              <a:solidFill>
                <a:schemeClr val="bg2"/>
              </a:solidFill>
              <a:latin typeface="Open Sans" panose="020B0606030504020204" pitchFamily="34" charset="0"/>
              <a:cs typeface="Open Sans" panose="020B0606030504020204" pitchFamily="34" charset="0"/>
            </a:endParaRPr>
          </a:p>
          <a:p>
            <a:pPr marL="914400" lvl="2" indent="-457200">
              <a:lnSpc>
                <a:spcPct val="107000"/>
              </a:lnSpc>
              <a:spcBef>
                <a:spcPts val="0"/>
              </a:spcBef>
              <a:spcAft>
                <a:spcPts val="800"/>
              </a:spcAft>
              <a:buClr>
                <a:schemeClr val="bg1"/>
              </a:buClr>
            </a:pPr>
            <a:endParaRPr lang="en-US" b="1" u="sng"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D8176EB-0168-4A17-84AA-CD2330740DA6}"/>
              </a:ext>
            </a:extLst>
          </p:cNvPr>
          <p:cNvSpPr txBox="1"/>
          <p:nvPr/>
        </p:nvSpPr>
        <p:spPr>
          <a:xfrm>
            <a:off x="3676109" y="211623"/>
            <a:ext cx="8040029" cy="830997"/>
          </a:xfrm>
          <a:prstGeom prst="rect">
            <a:avLst/>
          </a:prstGeom>
          <a:noFill/>
        </p:spPr>
        <p:txBody>
          <a:bodyPr wrap="square" rtlCol="0">
            <a:spAutoFit/>
          </a:bodyPr>
          <a:lstStyle/>
          <a:p>
            <a:r>
              <a:rPr lang="en-US" sz="4800" b="1" dirty="0">
                <a:solidFill>
                  <a:schemeClr val="bg2"/>
                </a:solidFill>
                <a:latin typeface="Open Sans" panose="020B0606030504020204" pitchFamily="34" charset="0"/>
                <a:ea typeface="Open Sans" panose="020B0606030504020204" pitchFamily="34" charset="0"/>
                <a:cs typeface="Open Sans" panose="020B0606030504020204" pitchFamily="34" charset="0"/>
              </a:rPr>
              <a:t>Table of Contents</a:t>
            </a:r>
          </a:p>
        </p:txBody>
      </p:sp>
      <p:sp>
        <p:nvSpPr>
          <p:cNvPr id="20" name="Content Placeholder 16">
            <a:extLst>
              <a:ext uri="{FF2B5EF4-FFF2-40B4-BE49-F238E27FC236}">
                <a16:creationId xmlns:a16="http://schemas.microsoft.com/office/drawing/2014/main" id="{3F2FF2CF-5901-4836-A4A6-FA8EC025DFB1}"/>
              </a:ext>
            </a:extLst>
          </p:cNvPr>
          <p:cNvSpPr txBox="1">
            <a:spLocks/>
          </p:cNvSpPr>
          <p:nvPr/>
        </p:nvSpPr>
        <p:spPr>
          <a:xfrm>
            <a:off x="7472764" y="1092001"/>
            <a:ext cx="5898185" cy="558926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0" indent="-228600" algn="l" defTabSz="914400" rtl="0" eaLnBrk="1" latinLnBrk="0" hangingPunct="1">
              <a:lnSpc>
                <a:spcPct val="100000"/>
              </a:lnSpc>
              <a:spcBef>
                <a:spcPts val="500"/>
              </a:spcBef>
              <a:buClr>
                <a:schemeClr val="accent2"/>
              </a:buClr>
              <a:buSzPct val="80000"/>
              <a:buFont typeface="Wingdings" panose="05000000000000000000" pitchFamily="2" charset="2"/>
              <a:buChar char="§"/>
              <a:defRPr lang="en-US" sz="2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457200" indent="-228600" algn="l" defTabSz="914400" rtl="0" eaLnBrk="1" latinLnBrk="0" hangingPunct="1">
              <a:lnSpc>
                <a:spcPct val="100000"/>
              </a:lnSpc>
              <a:spcBef>
                <a:spcPts val="500"/>
              </a:spcBef>
              <a:buClr>
                <a:srgbClr val="EE2F41"/>
              </a:buClr>
              <a:buSzPct val="80000"/>
              <a:buFont typeface="Wingdings" panose="05000000000000000000" pitchFamily="2" charset="2"/>
              <a:buChar char="§"/>
              <a:defRPr lang="en-US"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685800" indent="-228600" algn="l" defTabSz="914400" rtl="0" eaLnBrk="1" latinLnBrk="0" hangingPunct="1">
              <a:lnSpc>
                <a:spcPct val="100000"/>
              </a:lnSpc>
              <a:spcBef>
                <a:spcPts val="500"/>
              </a:spcBef>
              <a:buClr>
                <a:schemeClr val="accent4"/>
              </a:buClr>
              <a:buSzPct val="80000"/>
              <a:buFont typeface="Wingdings" panose="05000000000000000000" pitchFamily="2" charset="2"/>
              <a:buChar char="§"/>
              <a:defRPr lang="en-US"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00000"/>
              </a:lnSpc>
              <a:spcBef>
                <a:spcPts val="500"/>
              </a:spcBef>
              <a:buFont typeface="Wingdings" panose="05000000000000000000" pitchFamily="2" charset="2"/>
              <a:buNone/>
              <a:defRPr lang="en-US" sz="1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lnSpc>
                <a:spcPct val="107000"/>
              </a:lnSpc>
              <a:spcBef>
                <a:spcPts val="800"/>
              </a:spcBef>
              <a:spcAft>
                <a:spcPts val="800"/>
              </a:spcAft>
              <a:buClr>
                <a:schemeClr val="bg1"/>
              </a:buClr>
            </a:pPr>
            <a:r>
              <a:rPr lang="en-US" sz="1600" dirty="0">
                <a:solidFill>
                  <a:schemeClr val="bg2"/>
                </a:solidFill>
              </a:rPr>
              <a:t>8.   Together We Deliver</a:t>
            </a:r>
          </a:p>
          <a:p>
            <a:pPr marL="800100" lvl="2" indent="-342900">
              <a:lnSpc>
                <a:spcPct val="107000"/>
              </a:lnSpc>
              <a:spcBef>
                <a:spcPts val="0"/>
              </a:spcBef>
              <a:spcAft>
                <a:spcPts val="800"/>
              </a:spcAft>
              <a:buClr>
                <a:schemeClr val="bg1"/>
              </a:buClr>
            </a:pPr>
            <a:r>
              <a:rPr lang="en-US" sz="1200" dirty="0">
                <a:solidFill>
                  <a:schemeClr val="bg2"/>
                </a:solidFill>
                <a:effectLst/>
              </a:rPr>
              <a:t>Protect Corporate Opportunities and Assets</a:t>
            </a:r>
          </a:p>
          <a:p>
            <a:pPr marL="800100" lvl="2" indent="-342900">
              <a:lnSpc>
                <a:spcPct val="107000"/>
              </a:lnSpc>
              <a:spcBef>
                <a:spcPts val="0"/>
              </a:spcBef>
              <a:spcAft>
                <a:spcPts val="800"/>
              </a:spcAft>
              <a:buClr>
                <a:schemeClr val="bg1"/>
              </a:buClr>
            </a:pPr>
            <a:r>
              <a:rPr lang="en-US" sz="1200" dirty="0">
                <a:solidFill>
                  <a:schemeClr val="bg2"/>
                </a:solidFill>
                <a:effectLst/>
              </a:rPr>
              <a:t>Protect Personal Data </a:t>
            </a:r>
          </a:p>
          <a:p>
            <a:pPr marL="800100" lvl="2" indent="-342900">
              <a:lnSpc>
                <a:spcPct val="107000"/>
              </a:lnSpc>
              <a:spcBef>
                <a:spcPts val="0"/>
              </a:spcBef>
              <a:spcAft>
                <a:spcPts val="800"/>
              </a:spcAft>
              <a:buClr>
                <a:schemeClr val="bg1"/>
              </a:buClr>
            </a:pPr>
            <a:r>
              <a:rPr lang="en-US" sz="1200" dirty="0">
                <a:solidFill>
                  <a:schemeClr val="bg2"/>
                </a:solidFill>
              </a:rPr>
              <a:t>No Outside Employment</a:t>
            </a:r>
          </a:p>
          <a:p>
            <a:pPr marL="800100" lvl="2" indent="-342900">
              <a:lnSpc>
                <a:spcPct val="107000"/>
              </a:lnSpc>
              <a:spcBef>
                <a:spcPts val="0"/>
              </a:spcBef>
              <a:spcAft>
                <a:spcPts val="800"/>
              </a:spcAft>
              <a:buClr>
                <a:schemeClr val="bg1"/>
              </a:buClr>
            </a:pPr>
            <a:r>
              <a:rPr lang="en-US" sz="1200" dirty="0">
                <a:solidFill>
                  <a:schemeClr val="bg2"/>
                </a:solidFill>
              </a:rPr>
              <a:t>Avoid Conflicts of Interest</a:t>
            </a:r>
          </a:p>
          <a:p>
            <a:pPr marL="341313" indent="-341313">
              <a:lnSpc>
                <a:spcPct val="107000"/>
              </a:lnSpc>
              <a:spcBef>
                <a:spcPts val="800"/>
              </a:spcBef>
              <a:spcAft>
                <a:spcPts val="800"/>
              </a:spcAft>
              <a:buClr>
                <a:schemeClr val="bg1"/>
              </a:buClr>
            </a:pPr>
            <a:r>
              <a:rPr lang="en-US" sz="1600" dirty="0">
                <a:solidFill>
                  <a:schemeClr val="bg2"/>
                </a:solidFill>
              </a:rPr>
              <a:t>9.   Together We Act </a:t>
            </a:r>
          </a:p>
          <a:p>
            <a:pPr marL="804863" lvl="2" indent="-347663">
              <a:lnSpc>
                <a:spcPct val="107000"/>
              </a:lnSpc>
              <a:spcBef>
                <a:spcPts val="0"/>
              </a:spcBef>
              <a:spcAft>
                <a:spcPts val="800"/>
              </a:spcAft>
              <a:buClr>
                <a:schemeClr val="bg1"/>
              </a:buClr>
            </a:pPr>
            <a:r>
              <a:rPr lang="en-US" sz="1200" dirty="0">
                <a:solidFill>
                  <a:schemeClr val="bg2"/>
                </a:solidFill>
              </a:rPr>
              <a:t>Comply with Anti-Bribery and Anti-Corruption Laws</a:t>
            </a:r>
          </a:p>
          <a:p>
            <a:pPr marL="804863" lvl="2" indent="-347663">
              <a:lnSpc>
                <a:spcPct val="107000"/>
              </a:lnSpc>
              <a:spcBef>
                <a:spcPts val="0"/>
              </a:spcBef>
              <a:spcAft>
                <a:spcPts val="800"/>
              </a:spcAft>
              <a:buClr>
                <a:schemeClr val="bg1"/>
              </a:buClr>
            </a:pPr>
            <a:r>
              <a:rPr lang="en-US" sz="1200" dirty="0">
                <a:solidFill>
                  <a:schemeClr val="bg2"/>
                </a:solidFill>
              </a:rPr>
              <a:t>Adhere to International Trade Controls </a:t>
            </a:r>
          </a:p>
          <a:p>
            <a:pPr marL="804863" lvl="2" indent="-347663">
              <a:lnSpc>
                <a:spcPct val="107000"/>
              </a:lnSpc>
              <a:spcBef>
                <a:spcPts val="0"/>
              </a:spcBef>
              <a:spcAft>
                <a:spcPts val="800"/>
              </a:spcAft>
              <a:buClr>
                <a:schemeClr val="bg1"/>
              </a:buClr>
            </a:pPr>
            <a:r>
              <a:rPr lang="en-US" sz="1200" dirty="0">
                <a:solidFill>
                  <a:schemeClr val="bg2"/>
                </a:solidFill>
              </a:rPr>
              <a:t>Follow Competition and Anti-Trust Requirements</a:t>
            </a:r>
          </a:p>
          <a:p>
            <a:pPr marL="804863" lvl="2" indent="-347663">
              <a:lnSpc>
                <a:spcPct val="107000"/>
              </a:lnSpc>
              <a:spcBef>
                <a:spcPts val="0"/>
              </a:spcBef>
              <a:spcAft>
                <a:spcPts val="800"/>
              </a:spcAft>
              <a:buClr>
                <a:schemeClr val="bg1"/>
              </a:buClr>
            </a:pPr>
            <a:r>
              <a:rPr lang="en-US" sz="1200" dirty="0">
                <a:solidFill>
                  <a:schemeClr val="bg2"/>
                </a:solidFill>
              </a:rPr>
              <a:t>Seek Guidance &amp; Report Suspected Violations </a:t>
            </a:r>
          </a:p>
          <a:p>
            <a:pPr marL="804863" lvl="2" indent="-347663">
              <a:lnSpc>
                <a:spcPct val="107000"/>
              </a:lnSpc>
              <a:spcBef>
                <a:spcPts val="0"/>
              </a:spcBef>
              <a:spcAft>
                <a:spcPts val="800"/>
              </a:spcAft>
              <a:buClr>
                <a:schemeClr val="bg1"/>
              </a:buClr>
            </a:pPr>
            <a:r>
              <a:rPr lang="en-US" sz="1200" dirty="0">
                <a:solidFill>
                  <a:schemeClr val="bg2"/>
                </a:solidFill>
              </a:rPr>
              <a:t>Disciplinary Action </a:t>
            </a:r>
          </a:p>
          <a:p>
            <a:pPr marL="804863" lvl="2" indent="-347663">
              <a:lnSpc>
                <a:spcPct val="107000"/>
              </a:lnSpc>
              <a:spcBef>
                <a:spcPts val="0"/>
              </a:spcBef>
              <a:spcAft>
                <a:spcPts val="800"/>
              </a:spcAft>
              <a:buClr>
                <a:schemeClr val="bg1"/>
              </a:buClr>
            </a:pPr>
            <a:r>
              <a:rPr lang="en-US" sz="1200" dirty="0">
                <a:solidFill>
                  <a:schemeClr val="bg2"/>
                </a:solidFill>
              </a:rPr>
              <a:t>Participate in Investigations </a:t>
            </a:r>
          </a:p>
          <a:p>
            <a:pPr marL="804863" lvl="2" indent="-347663">
              <a:lnSpc>
                <a:spcPct val="107000"/>
              </a:lnSpc>
              <a:spcBef>
                <a:spcPts val="0"/>
              </a:spcBef>
              <a:spcAft>
                <a:spcPts val="800"/>
              </a:spcAft>
              <a:buClr>
                <a:schemeClr val="bg1"/>
              </a:buClr>
            </a:pPr>
            <a:r>
              <a:rPr lang="en-US" sz="1200" dirty="0">
                <a:solidFill>
                  <a:schemeClr val="bg2"/>
                </a:solidFill>
              </a:rPr>
              <a:t>Prohibition on Retaliation and Victimization </a:t>
            </a:r>
          </a:p>
          <a:p>
            <a:pPr marL="344488" lvl="2" indent="-344488">
              <a:lnSpc>
                <a:spcPct val="107000"/>
              </a:lnSpc>
              <a:spcBef>
                <a:spcPts val="0"/>
              </a:spcBef>
              <a:spcAft>
                <a:spcPts val="800"/>
              </a:spcAft>
              <a:buClr>
                <a:schemeClr val="bg1"/>
              </a:buClr>
              <a:buNone/>
            </a:pPr>
            <a:r>
              <a:rPr lang="en-US" b="1" dirty="0">
                <a:solidFill>
                  <a:schemeClr val="bg2"/>
                </a:solidFill>
              </a:rPr>
              <a:t>10.   Additional Provisions</a:t>
            </a:r>
          </a:p>
          <a:p>
            <a:pPr marL="804863" lvl="2" indent="-347663">
              <a:lnSpc>
                <a:spcPct val="107000"/>
              </a:lnSpc>
              <a:spcBef>
                <a:spcPts val="0"/>
              </a:spcBef>
              <a:spcAft>
                <a:spcPts val="800"/>
              </a:spcAft>
              <a:buClr>
                <a:schemeClr val="bg1"/>
              </a:buClr>
            </a:pPr>
            <a:r>
              <a:rPr lang="en-US" sz="1200" dirty="0">
                <a:solidFill>
                  <a:schemeClr val="bg2"/>
                </a:solidFill>
              </a:rPr>
              <a:t>Waivers </a:t>
            </a:r>
          </a:p>
          <a:p>
            <a:pPr marL="804863" lvl="2" indent="-347663">
              <a:lnSpc>
                <a:spcPct val="107000"/>
              </a:lnSpc>
              <a:spcBef>
                <a:spcPts val="0"/>
              </a:spcBef>
              <a:spcAft>
                <a:spcPts val="800"/>
              </a:spcAft>
              <a:buClr>
                <a:schemeClr val="bg1"/>
              </a:buClr>
            </a:pPr>
            <a:r>
              <a:rPr lang="en-US" sz="1200" dirty="0">
                <a:solidFill>
                  <a:schemeClr val="bg2"/>
                </a:solidFill>
              </a:rPr>
              <a:t>Review </a:t>
            </a:r>
            <a:endParaRPr lang="en-US" dirty="0"/>
          </a:p>
        </p:txBody>
      </p:sp>
      <p:pic>
        <p:nvPicPr>
          <p:cNvPr id="22" name="Picture 21">
            <a:extLst>
              <a:ext uri="{FF2B5EF4-FFF2-40B4-BE49-F238E27FC236}">
                <a16:creationId xmlns:a16="http://schemas.microsoft.com/office/drawing/2014/main" id="{9415E3B7-33B9-47BE-AB99-11EC0D7396AC}"/>
              </a:ext>
            </a:extLst>
          </p:cNvPr>
          <p:cNvPicPr>
            <a:picLocks noChangeAspect="1"/>
          </p:cNvPicPr>
          <p:nvPr/>
        </p:nvPicPr>
        <p:blipFill>
          <a:blip r:embed="rId2"/>
          <a:stretch>
            <a:fillRect/>
          </a:stretch>
        </p:blipFill>
        <p:spPr>
          <a:xfrm>
            <a:off x="11785304" y="188939"/>
            <a:ext cx="1186417" cy="1186417"/>
          </a:xfrm>
          <a:prstGeom prst="rect">
            <a:avLst/>
          </a:prstGeom>
          <a:noFill/>
          <a:ln>
            <a:noFill/>
          </a:ln>
        </p:spPr>
      </p:pic>
      <p:sp>
        <p:nvSpPr>
          <p:cNvPr id="2" name="TextBox 1">
            <a:extLst>
              <a:ext uri="{FF2B5EF4-FFF2-40B4-BE49-F238E27FC236}">
                <a16:creationId xmlns:a16="http://schemas.microsoft.com/office/drawing/2014/main" id="{F2E484C8-4B0C-5061-485E-253CEA2E61F7}"/>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203879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3F73-52DD-4790-0EB5-E46C68FB2958}"/>
              </a:ext>
            </a:extLst>
          </p:cNvPr>
          <p:cNvSpPr>
            <a:spLocks noGrp="1"/>
          </p:cNvSpPr>
          <p:nvPr>
            <p:ph type="title" idx="4294967295"/>
          </p:nvPr>
        </p:nvSpPr>
        <p:spPr>
          <a:xfrm>
            <a:off x="752449" y="301959"/>
            <a:ext cx="11949760" cy="723900"/>
          </a:xfrm>
        </p:spPr>
        <p:txBody>
          <a:bodyPr>
            <a:noAutofit/>
          </a:bodyPr>
          <a:lstStyle/>
          <a:p>
            <a:pPr marR="0" lvl="0">
              <a:lnSpc>
                <a:spcPct val="107000"/>
              </a:lnSpc>
              <a:spcBef>
                <a:spcPts val="0"/>
              </a:spcBef>
              <a:spcAft>
                <a:spcPts val="800"/>
              </a:spcAft>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Responsible and Ethical Use of Artificial Intelligence</a:t>
            </a:r>
            <a:endPar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E2D5BAB-281C-F8E8-E444-46460EAEAFF3}"/>
              </a:ext>
            </a:extLst>
          </p:cNvPr>
          <p:cNvSpPr txBox="1"/>
          <p:nvPr/>
        </p:nvSpPr>
        <p:spPr>
          <a:xfrm>
            <a:off x="1849261" y="1601523"/>
            <a:ext cx="9978561" cy="3303468"/>
          </a:xfrm>
          <a:prstGeom prst="rect">
            <a:avLst/>
          </a:prstGeom>
          <a:noFill/>
          <a:ln>
            <a:noFill/>
          </a:ln>
        </p:spPr>
        <p:txBody>
          <a:bodyPr wrap="square" rtlCol="0">
            <a:spAutoFit/>
          </a:bodyPr>
          <a:lstStyle/>
          <a:p>
            <a:pPr marR="0">
              <a:spcAft>
                <a:spcPts val="1000"/>
              </a:spcAft>
              <a:buClr>
                <a:schemeClr val="accent3"/>
              </a:buClr>
            </a:pP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At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Mimecast, </a:t>
            </a:r>
            <a:r>
              <a:rPr lang="en-US" sz="1600" b="0" i="0" u="none" strike="noStrike" dirty="0">
                <a:solidFill>
                  <a:schemeClr val="bg1"/>
                </a:solidFill>
                <a:effectLst/>
                <a:latin typeface="Open Sans" panose="020B0606030504020204" pitchFamily="34" charset="0"/>
              </a:rPr>
              <a:t>innovation is essential to deliver value to our customers and stay ahead of the evolving cybersecurity landscape. To accelerate our innovation, we are committed to leveraging the transformative power of Artificial Intelligence (“AI”) across every part of our business</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AI not only strengthens our services to protect against external cyber-threats but </a:t>
            </a: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also plays a crucial role in our customer’s internal human risk management. </a:t>
            </a:r>
            <a:r>
              <a:rPr lang="en-US" sz="1600" dirty="0">
                <a:solidFill>
                  <a:schemeClr val="bg2"/>
                </a:solidFill>
                <a:latin typeface="Open Sans"/>
                <a:ea typeface="Open Sans"/>
                <a:cs typeface="Open Sans"/>
              </a:rPr>
              <a:t>Using AI is essential in driving better customer outcomes by enabling more efficient and effective experiences. At the same time, AI plays a critical role in improving Mimecast operational efficiencies, streamlining processes, and boosting productivity.</a:t>
            </a:r>
          </a:p>
          <a:p>
            <a:pPr marR="0">
              <a:spcAft>
                <a:spcPts val="1000"/>
              </a:spcAft>
              <a:buClr>
                <a:schemeClr val="accent3"/>
              </a:buClr>
            </a:pPr>
            <a:endPar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R="0">
              <a:spcAft>
                <a:spcPts val="1000"/>
              </a:spcAft>
              <a:buClr>
                <a:schemeClr val="accent3"/>
              </a:buClr>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Consistent with our </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hlinkClick r:id="rId2"/>
              </a:rPr>
              <a:t>AI Trusted Development Pledge </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and our </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hlinkClick r:id="rId3"/>
              </a:rPr>
              <a:t>Guidelines for the Responsible Use of AI</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we are committed to leveraging AI responsibly and ethically. All Mimecasters are expected to adhere to these principles so that AI is used in ways that are transparent, fair, unbiased, and aligned with our core values.</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2" name="Group 11">
            <a:extLst>
              <a:ext uri="{FF2B5EF4-FFF2-40B4-BE49-F238E27FC236}">
                <a16:creationId xmlns:a16="http://schemas.microsoft.com/office/drawing/2014/main" id="{D5EDC37D-0571-4090-4718-F1CF71F3CB43}"/>
              </a:ext>
            </a:extLst>
          </p:cNvPr>
          <p:cNvGrpSpPr/>
          <p:nvPr/>
        </p:nvGrpSpPr>
        <p:grpSpPr>
          <a:xfrm>
            <a:off x="9811217" y="5532954"/>
            <a:ext cx="2890991" cy="833002"/>
            <a:chOff x="8165521" y="5820271"/>
            <a:chExt cx="2881389" cy="908838"/>
          </a:xfrm>
          <a:noFill/>
        </p:grpSpPr>
        <p:sp>
          <p:nvSpPr>
            <p:cNvPr id="10" name="Rectangle: Rounded Corners 9">
              <a:extLst>
                <a:ext uri="{FF2B5EF4-FFF2-40B4-BE49-F238E27FC236}">
                  <a16:creationId xmlns:a16="http://schemas.microsoft.com/office/drawing/2014/main" id="{E7278F0A-F32A-AE13-1169-A4C3E9D4E0BC}"/>
                </a:ext>
              </a:extLst>
            </p:cNvPr>
            <p:cNvSpPr/>
            <p:nvPr/>
          </p:nvSpPr>
          <p:spPr>
            <a:xfrm>
              <a:off x="8165521" y="5820271"/>
              <a:ext cx="2881389" cy="908838"/>
            </a:xfrm>
            <a:prstGeom prst="roundRect">
              <a:avLst/>
            </a:prstGeom>
            <a:grp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E42F0035-CB66-2539-022D-52615B8177CE}"/>
                </a:ext>
              </a:extLst>
            </p:cNvPr>
            <p:cNvSpPr txBox="1"/>
            <p:nvPr/>
          </p:nvSpPr>
          <p:spPr>
            <a:xfrm>
              <a:off x="8165521" y="5820271"/>
              <a:ext cx="2881389" cy="889859"/>
            </a:xfrm>
            <a:prstGeom prst="rect">
              <a:avLst/>
            </a:prstGeom>
            <a:grp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4"/>
                </a:rPr>
                <a:t>AI Governance Committee</a:t>
              </a:r>
              <a:endPar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 name="TextBox 2">
            <a:extLst>
              <a:ext uri="{FF2B5EF4-FFF2-40B4-BE49-F238E27FC236}">
                <a16:creationId xmlns:a16="http://schemas.microsoft.com/office/drawing/2014/main" id="{EC65BE92-750A-046E-BF40-2BDF47814023}"/>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636974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C194C-5516-6AD8-03FE-2B97F92D69BF}"/>
              </a:ext>
            </a:extLst>
          </p:cNvPr>
          <p:cNvSpPr>
            <a:spLocks noGrp="1"/>
          </p:cNvSpPr>
          <p:nvPr>
            <p:ph type="body" sz="quarter" idx="4294967295"/>
          </p:nvPr>
        </p:nvSpPr>
        <p:spPr>
          <a:xfrm>
            <a:off x="823118" y="535963"/>
            <a:ext cx="5538788" cy="862013"/>
          </a:xfrm>
        </p:spPr>
        <p:txBody>
          <a:bodyPr>
            <a:noAutofit/>
          </a:bodyPr>
          <a:lstStyle/>
          <a:p>
            <a:pPr algn="ctr"/>
            <a:r>
              <a:rPr lang="en-US" sz="3600" b="1" dirty="0">
                <a:solidFill>
                  <a:schemeClr val="bg1"/>
                </a:solidFill>
                <a:latin typeface="Open Sans" panose="020B0606030504020204" pitchFamily="34" charset="0"/>
                <a:cs typeface="Open Sans" panose="020B0606030504020204" pitchFamily="34" charset="0"/>
              </a:rPr>
              <a:t>Protect Intellectual Property</a:t>
            </a:r>
          </a:p>
        </p:txBody>
      </p:sp>
      <p:sp>
        <p:nvSpPr>
          <p:cNvPr id="4" name="Text Placeholder 2">
            <a:extLst>
              <a:ext uri="{FF2B5EF4-FFF2-40B4-BE49-F238E27FC236}">
                <a16:creationId xmlns:a16="http://schemas.microsoft.com/office/drawing/2014/main" id="{F98D3F5E-CD23-F25F-818C-99F25368805E}"/>
              </a:ext>
            </a:extLst>
          </p:cNvPr>
          <p:cNvSpPr txBox="1">
            <a:spLocks/>
          </p:cNvSpPr>
          <p:nvPr/>
        </p:nvSpPr>
        <p:spPr>
          <a:xfrm>
            <a:off x="6890604" y="601666"/>
            <a:ext cx="6070968" cy="75849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a:lnSpc>
                <a:spcPct val="107000"/>
              </a:lnSpc>
              <a:spcBef>
                <a:spcPts val="0"/>
              </a:spcBef>
              <a:spcAft>
                <a:spcPts val="800"/>
              </a:spcAft>
            </a:pPr>
            <a:r>
              <a:rPr lang="en-US" sz="3600" b="1" dirty="0">
                <a:effectLst/>
                <a:latin typeface="Open Sans" panose="020B0606030504020204" pitchFamily="34" charset="0"/>
                <a:ea typeface="Open Sans" panose="020B0606030504020204" pitchFamily="34" charset="0"/>
                <a:cs typeface="Open Sans" panose="020B0606030504020204" pitchFamily="34" charset="0"/>
              </a:rPr>
              <a:t>Maintain Confidentiality</a:t>
            </a:r>
          </a:p>
        </p:txBody>
      </p:sp>
      <p:sp>
        <p:nvSpPr>
          <p:cNvPr id="2" name="Rectangle: Rounded Corners 1">
            <a:extLst>
              <a:ext uri="{FF2B5EF4-FFF2-40B4-BE49-F238E27FC236}">
                <a16:creationId xmlns:a16="http://schemas.microsoft.com/office/drawing/2014/main" id="{2A864ED5-B441-0E62-5282-94E909ADB5D4}"/>
              </a:ext>
            </a:extLst>
          </p:cNvPr>
          <p:cNvSpPr/>
          <p:nvPr/>
        </p:nvSpPr>
        <p:spPr>
          <a:xfrm>
            <a:off x="491620" y="1921067"/>
            <a:ext cx="5884071" cy="4301714"/>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D7B5F4-BEF5-D0AB-9466-1C361D13E7FA}"/>
              </a:ext>
            </a:extLst>
          </p:cNvPr>
          <p:cNvSpPr txBox="1"/>
          <p:nvPr/>
        </p:nvSpPr>
        <p:spPr>
          <a:xfrm>
            <a:off x="823118" y="2244352"/>
            <a:ext cx="5221073" cy="3816429"/>
          </a:xfrm>
          <a:prstGeom prst="rect">
            <a:avLst/>
          </a:prstGeom>
          <a:noFill/>
        </p:spPr>
        <p:txBody>
          <a:bodyPr wrap="square" rtlCol="0">
            <a:spAutoFit/>
          </a:bodyPr>
          <a:lstStyle/>
          <a:p>
            <a:pPr marR="0" algn="ctr">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Mimecast’s intellectual property (e.g., our trademarks, logos, copyrights, trade secrets, “know-how”, and patents) are among our most prized assets.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know that any unauthorized use of our intellectual property can lead to their loss of value. We must respect intellectual property laws, including laws governing our patents, copyrights, and trademarks, and look to safeguard Mimecast’s intellectual property against infringement and misappropriation.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must respect the intellectual property rights of others, including rights of former employers. We must always cooperate with our Legal team to preserve all applicable intellectual property rights.</a:t>
            </a:r>
          </a:p>
          <a:p>
            <a:pPr algn="ctr"/>
            <a:endParaRPr lang="en-US" dirty="0"/>
          </a:p>
        </p:txBody>
      </p:sp>
      <p:sp>
        <p:nvSpPr>
          <p:cNvPr id="9" name="Rectangle: Rounded Corners 8">
            <a:extLst>
              <a:ext uri="{FF2B5EF4-FFF2-40B4-BE49-F238E27FC236}">
                <a16:creationId xmlns:a16="http://schemas.microsoft.com/office/drawing/2014/main" id="{DBCC6BD1-D720-9CA1-1320-A1BDE2A106A2}"/>
              </a:ext>
            </a:extLst>
          </p:cNvPr>
          <p:cNvSpPr/>
          <p:nvPr/>
        </p:nvSpPr>
        <p:spPr>
          <a:xfrm>
            <a:off x="7064085" y="1921067"/>
            <a:ext cx="5884071" cy="4332534"/>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86FAE8-45FF-D3ED-4E59-510D0A7DCC84}"/>
              </a:ext>
            </a:extLst>
          </p:cNvPr>
          <p:cNvSpPr txBox="1"/>
          <p:nvPr/>
        </p:nvSpPr>
        <p:spPr>
          <a:xfrm>
            <a:off x="7411453" y="2244352"/>
            <a:ext cx="5297828" cy="4062651"/>
          </a:xfrm>
          <a:prstGeom prst="rect">
            <a:avLst/>
          </a:prstGeom>
          <a:noFill/>
        </p:spPr>
        <p:txBody>
          <a:bodyPr wrap="square" rtlCol="0">
            <a:spAutoFit/>
          </a:bodyPr>
          <a:lstStyle/>
          <a:p>
            <a:pPr marR="0" algn="ctr">
              <a:spcBef>
                <a:spcPts val="0"/>
              </a:spcBef>
              <a:spcAft>
                <a:spcPts val="0"/>
              </a:spcAft>
            </a:pPr>
            <a:r>
              <a:rPr lang="en-US"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must honor our confidentiality obligations in our agreements with Mimecast and with our customers, trading partners, and vendors, as well as under applicable law. When joining Mimecast and throughout our careers,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must not disclose any misappropriated confidential information from former employers or any other third party. While working here, we must use sound judgment in safeguarding, using, and disclosing confidential information of Mimecast and of any other party where confidentiality agreements are in place, or such information is protected by applicable law. When we depart Mimecast, we must leave well and not take any confidential information of Mimecast or any customer, trading partner, or vendor with us. </a:t>
            </a:r>
          </a:p>
          <a:p>
            <a:pPr algn="ctr"/>
            <a:endParaRPr lang="en-US" dirty="0"/>
          </a:p>
        </p:txBody>
      </p:sp>
      <p:sp>
        <p:nvSpPr>
          <p:cNvPr id="6" name="Rectangle: Rounded Corners 5">
            <a:extLst>
              <a:ext uri="{FF2B5EF4-FFF2-40B4-BE49-F238E27FC236}">
                <a16:creationId xmlns:a16="http://schemas.microsoft.com/office/drawing/2014/main" id="{F86465AF-69D6-944F-7A34-8E8C178ADEF5}"/>
              </a:ext>
            </a:extLst>
          </p:cNvPr>
          <p:cNvSpPr/>
          <p:nvPr/>
        </p:nvSpPr>
        <p:spPr>
          <a:xfrm>
            <a:off x="5337591" y="6384067"/>
            <a:ext cx="3106026" cy="1069356"/>
          </a:xfrm>
          <a:prstGeom prst="round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t>
            </a:r>
            <a:r>
              <a:rPr lang="en-US" sz="1400" b="1"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Legal</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F2EB057E-D380-DA92-DFC1-593C305FEEC2}"/>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93334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C81BB-DD59-7F08-A40C-E785A22044E1}"/>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CE2CD91-119C-3CEC-3DA9-DC68DAEF711B}"/>
              </a:ext>
            </a:extLst>
          </p:cNvPr>
          <p:cNvSpPr/>
          <p:nvPr/>
        </p:nvSpPr>
        <p:spPr>
          <a:xfrm>
            <a:off x="242261" y="3316987"/>
            <a:ext cx="11374758" cy="1186955"/>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EFCE9234-77D4-6504-BA58-610CBCB34230}"/>
              </a:ext>
            </a:extLst>
          </p:cNvPr>
          <p:cNvSpPr>
            <a:spLocks noGrp="1"/>
          </p:cNvSpPr>
          <p:nvPr>
            <p:ph type="title" idx="4294967295"/>
          </p:nvPr>
        </p:nvSpPr>
        <p:spPr>
          <a:xfrm>
            <a:off x="400318" y="3334183"/>
            <a:ext cx="11216701" cy="1186955"/>
          </a:xfrm>
          <a:noFill/>
          <a:ln>
            <a:noFill/>
          </a:ln>
        </p:spPr>
        <p:txBody>
          <a:bodyPr>
            <a:noAutofit/>
          </a:bodyPr>
          <a:lstStyle/>
          <a:p>
            <a:pPr defTabSz="804863"/>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Together We Deliver</a:t>
            </a:r>
          </a:p>
        </p:txBody>
      </p:sp>
      <p:sp>
        <p:nvSpPr>
          <p:cNvPr id="3" name="TextBox 2">
            <a:extLst>
              <a:ext uri="{FF2B5EF4-FFF2-40B4-BE49-F238E27FC236}">
                <a16:creationId xmlns:a16="http://schemas.microsoft.com/office/drawing/2014/main" id="{DA1D458E-9D5A-CDB3-9018-234DF3DF977F}"/>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151295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98D3F5E-CD23-F25F-818C-99F25368805E}"/>
              </a:ext>
            </a:extLst>
          </p:cNvPr>
          <p:cNvSpPr txBox="1">
            <a:spLocks/>
          </p:cNvSpPr>
          <p:nvPr/>
        </p:nvSpPr>
        <p:spPr>
          <a:xfrm>
            <a:off x="4855458" y="464284"/>
            <a:ext cx="7495351" cy="75849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a:lnSpc>
                <a:spcPct val="107000"/>
              </a:lnSpc>
              <a:spcBef>
                <a:spcPts val="0"/>
              </a:spcBef>
              <a:spcAft>
                <a:spcPts val="800"/>
              </a:spcAft>
            </a:pPr>
            <a:r>
              <a:rPr lang="en-US" sz="3600" b="1" dirty="0">
                <a:effectLst/>
                <a:latin typeface="Open Sans" panose="020B0606030504020204" pitchFamily="34" charset="0"/>
                <a:ea typeface="Open Sans" panose="020B0606030504020204" pitchFamily="34" charset="0"/>
                <a:cs typeface="Open Sans" panose="020B0606030504020204" pitchFamily="34" charset="0"/>
              </a:rPr>
              <a:t>Protect Corporate Opportunities and Assets</a:t>
            </a:r>
          </a:p>
        </p:txBody>
      </p:sp>
      <p:sp>
        <p:nvSpPr>
          <p:cNvPr id="8" name="TextBox 7">
            <a:extLst>
              <a:ext uri="{FF2B5EF4-FFF2-40B4-BE49-F238E27FC236}">
                <a16:creationId xmlns:a16="http://schemas.microsoft.com/office/drawing/2014/main" id="{B286FAE8-45FF-D3ED-4E59-510D0A7DCC84}"/>
              </a:ext>
            </a:extLst>
          </p:cNvPr>
          <p:cNvSpPr txBox="1"/>
          <p:nvPr/>
        </p:nvSpPr>
        <p:spPr>
          <a:xfrm>
            <a:off x="5330705" y="2852058"/>
            <a:ext cx="6947521" cy="2092881"/>
          </a:xfrm>
          <a:prstGeom prst="rect">
            <a:avLst/>
          </a:prstGeom>
          <a:noFill/>
        </p:spPr>
        <p:txBody>
          <a:bodyPr wrap="square" rtlCol="0">
            <a:spAutoFit/>
          </a:bodyPr>
          <a:lstStyle/>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owe a duty of loyalty to Mimecast to always advance its legitimate business interests. Mimecasters are prohibited from diverting to themselves or to others any opportunities that are discovered through the use of Mimecast’s property or information, or as a result of their position with Mimecast, for improper personal gain or competing with Mimecast. </a:t>
            </a:r>
          </a:p>
          <a:p>
            <a:pPr marR="0">
              <a:spcBef>
                <a:spcPts val="0"/>
              </a:spcBef>
              <a:spcAft>
                <a:spcPts val="0"/>
              </a:spcAft>
            </a:pP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9" name="TextBox 8">
            <a:extLst>
              <a:ext uri="{FF2B5EF4-FFF2-40B4-BE49-F238E27FC236}">
                <a16:creationId xmlns:a16="http://schemas.microsoft.com/office/drawing/2014/main" id="{4675D1D4-DAA6-ECFC-1AD0-04B33A35FF3C}"/>
              </a:ext>
            </a:extLst>
          </p:cNvPr>
          <p:cNvSpPr txBox="1"/>
          <p:nvPr/>
        </p:nvSpPr>
        <p:spPr>
          <a:xfrm>
            <a:off x="343678" y="2375005"/>
            <a:ext cx="3283066" cy="3046988"/>
          </a:xfrm>
          <a:prstGeom prst="rect">
            <a:avLst/>
          </a:prstGeom>
          <a:noFill/>
        </p:spPr>
        <p:txBody>
          <a:bodyPr wrap="square">
            <a:spAutoFit/>
          </a:bodyPr>
          <a:lstStyle/>
          <a:p>
            <a:pPr marL="0" marR="0" algn="ctr">
              <a:spcBef>
                <a:spcPts val="0"/>
              </a:spcBef>
              <a:spcAft>
                <a:spcPts val="1000"/>
              </a:spcAft>
            </a:pPr>
            <a:r>
              <a:rPr lang="en-ZA"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 the stewards of proprietary and confidential information of Mimecast</a:t>
            </a:r>
            <a:r>
              <a:rPr lang="en-ZA"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ZA"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our third parties with whom we conduct business, as well as the personal data of our employees, applicants, customers, trading partners, and vendors, we work every day to safeguard these assets that make us a leader in cyber resilience. </a:t>
            </a:r>
            <a:endParaRPr lang="en-US"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descr="Lock outline">
            <a:extLst>
              <a:ext uri="{FF2B5EF4-FFF2-40B4-BE49-F238E27FC236}">
                <a16:creationId xmlns:a16="http://schemas.microsoft.com/office/drawing/2014/main" id="{5E55F9D8-06DF-ADBE-7FB6-370B5D2FBA7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38255" y="464284"/>
            <a:ext cx="1493912" cy="1493912"/>
          </a:xfrm>
          <a:prstGeom prst="rect">
            <a:avLst/>
          </a:prstGeom>
        </p:spPr>
      </p:pic>
      <p:sp>
        <p:nvSpPr>
          <p:cNvPr id="12" name="Rectangle: Rounded Corners 11">
            <a:extLst>
              <a:ext uri="{FF2B5EF4-FFF2-40B4-BE49-F238E27FC236}">
                <a16:creationId xmlns:a16="http://schemas.microsoft.com/office/drawing/2014/main" id="{7C605BA1-B6F0-7703-115B-76BF4FC1F0BC}"/>
              </a:ext>
            </a:extLst>
          </p:cNvPr>
          <p:cNvSpPr/>
          <p:nvPr/>
        </p:nvSpPr>
        <p:spPr>
          <a:xfrm>
            <a:off x="4855458" y="2375005"/>
            <a:ext cx="7898016" cy="2688687"/>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873D45-C659-EC44-6D8B-CFF104FC54CC}"/>
              </a:ext>
            </a:extLst>
          </p:cNvPr>
          <p:cNvSpPr txBox="1"/>
          <p:nvPr/>
        </p:nvSpPr>
        <p:spPr>
          <a:xfrm>
            <a:off x="167112" y="7095391"/>
            <a:ext cx="2491868" cy="230832"/>
          </a:xfrm>
          <a:prstGeom prst="rect">
            <a:avLst/>
          </a:prstGeom>
          <a:noFill/>
        </p:spPr>
        <p:txBody>
          <a:bodyPr wrap="square" rtlCol="0">
            <a:spAutoFit/>
          </a:bodyPr>
          <a:lstStyle/>
          <a:p>
            <a:r>
              <a:rPr lang="en-US" sz="900" b="0" i="0" dirty="0">
                <a:solidFill>
                  <a:schemeClr val="tx2"/>
                </a:solidFill>
                <a:latin typeface="Calibri" panose="020F0502020204030204" pitchFamily="34" charset="0"/>
              </a:rPr>
              <a:t>©2024 Mimecast. All Rights Reserved</a:t>
            </a:r>
            <a:r>
              <a:rPr lang="en-US" sz="900" b="0" i="0" dirty="0">
                <a:solidFill>
                  <a:schemeClr val="bg1"/>
                </a:solidFill>
                <a:latin typeface="Calibri" panose="020F0502020204030204" pitchFamily="34" charset="0"/>
              </a:rPr>
              <a:t>.</a:t>
            </a:r>
          </a:p>
        </p:txBody>
      </p:sp>
      <p:sp>
        <p:nvSpPr>
          <p:cNvPr id="3" name="Rectangle: Rounded Corners 2">
            <a:extLst>
              <a:ext uri="{FF2B5EF4-FFF2-40B4-BE49-F238E27FC236}">
                <a16:creationId xmlns:a16="http://schemas.microsoft.com/office/drawing/2014/main" id="{9DA0F9DE-0D6B-0542-EB05-04E38122CDF1}"/>
              </a:ext>
            </a:extLst>
          </p:cNvPr>
          <p:cNvSpPr/>
          <p:nvPr/>
        </p:nvSpPr>
        <p:spPr>
          <a:xfrm>
            <a:off x="7251452" y="5730909"/>
            <a:ext cx="3106026" cy="970023"/>
          </a:xfrm>
          <a:prstGeom prst="round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Compliance Office</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50F91CAB-35FF-1FE8-33F6-625873619B30}"/>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86254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6747-13B3-79B0-B34B-8A7E5F77D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8712E-3BC9-F66F-AB52-4F7FA40A1B7A}"/>
              </a:ext>
            </a:extLst>
          </p:cNvPr>
          <p:cNvSpPr>
            <a:spLocks noGrp="1"/>
          </p:cNvSpPr>
          <p:nvPr>
            <p:ph type="title" idx="4294967295"/>
          </p:nvPr>
        </p:nvSpPr>
        <p:spPr>
          <a:xfrm>
            <a:off x="752449" y="301959"/>
            <a:ext cx="11582400" cy="723900"/>
          </a:xfrm>
        </p:spPr>
        <p:txBody>
          <a:bodyPr>
            <a:noAutofit/>
          </a:bodyPr>
          <a:lstStyle/>
          <a:p>
            <a:pPr marR="0" lvl="0">
              <a:lnSpc>
                <a:spcPct val="107000"/>
              </a:lnSpc>
              <a:spcBef>
                <a:spcPts val="0"/>
              </a:spcBef>
              <a:spcAft>
                <a:spcPts val="800"/>
              </a:spcAft>
            </a:pP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Protect Personal Data</a:t>
            </a:r>
          </a:p>
        </p:txBody>
      </p:sp>
      <p:sp>
        <p:nvSpPr>
          <p:cNvPr id="5" name="TextBox 4">
            <a:extLst>
              <a:ext uri="{FF2B5EF4-FFF2-40B4-BE49-F238E27FC236}">
                <a16:creationId xmlns:a16="http://schemas.microsoft.com/office/drawing/2014/main" id="{C5AFBBC6-2187-47D4-8D91-89FDD90F49EC}"/>
              </a:ext>
            </a:extLst>
          </p:cNvPr>
          <p:cNvSpPr txBox="1"/>
          <p:nvPr/>
        </p:nvSpPr>
        <p:spPr>
          <a:xfrm>
            <a:off x="648764" y="1198247"/>
            <a:ext cx="8386952" cy="5448736"/>
          </a:xfrm>
          <a:prstGeom prst="rect">
            <a:avLst/>
          </a:prstGeom>
          <a:noFill/>
        </p:spPr>
        <p:txBody>
          <a:bodyPr wrap="square" rtlCol="0">
            <a:spAutoFit/>
          </a:bodyPr>
          <a:lstStyle/>
          <a:p>
            <a:pPr marR="0">
              <a:spcAft>
                <a:spcPts val="1000"/>
              </a:spcAft>
              <a:buClr>
                <a:schemeClr val="accent3"/>
              </a:buClr>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 is committed to the lawful and secure collection, processing, and storage of personal data that is entrusted to us by our customers, applicants, and our employees, as is required by the EU GDPR, UK GDPR, CCPA and other applicable data privacy regulations worldwide. </a:t>
            </a:r>
          </a:p>
          <a:p>
            <a:pPr marR="0">
              <a:spcAft>
                <a:spcPts val="1000"/>
              </a:spcAft>
              <a:buClr>
                <a:schemeClr val="accent3"/>
              </a:buClr>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When handling personal data as part of our responsibilities with Mimecast, we must ensure that we are following the appropriate safeguards that Mimecast has implemented to ensure the protection of such data. </a:t>
            </a:r>
          </a:p>
          <a:p>
            <a:pPr marR="0">
              <a:spcAft>
                <a:spcPts val="1000"/>
              </a:spcAft>
              <a:buClr>
                <a:schemeClr val="accent3"/>
              </a:buClr>
            </a:pPr>
            <a:r>
              <a:rPr lang="en-US"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must not collect or otherwise process personal data unless required by our individual roles and there is a valid legal basis to do so, including but not limited to appropriate consent. </a:t>
            </a:r>
          </a:p>
          <a:p>
            <a:pPr marR="0">
              <a:spcAft>
                <a:spcPts val="1000"/>
              </a:spcAft>
              <a:buClr>
                <a:schemeClr val="accent3"/>
              </a:buClr>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must maintain the confidentiality of personal data that is processed, accessed, or used and must not share it with any other individuals that do not have the appropriate authorization.</a:t>
            </a:r>
          </a:p>
          <a:p>
            <a:pPr marR="0">
              <a:spcAft>
                <a:spcPts val="1000"/>
              </a:spcAft>
              <a:buClr>
                <a:schemeClr val="accent3"/>
              </a:buClr>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must use personal data for only for the purpose for which it was initially collected,</a:t>
            </a: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 as disclosed in our contractual terms, and/or a</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s permitted by applicable law. </a:t>
            </a:r>
          </a:p>
          <a:p>
            <a:pPr marR="0">
              <a:spcBef>
                <a:spcPts val="0"/>
              </a:spcBef>
              <a:spcAft>
                <a:spcPts val="0"/>
              </a:spcAft>
            </a:pPr>
            <a:endPar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marR="0">
              <a:spcBef>
                <a:spcPts val="0"/>
              </a:spcBef>
              <a:spcAft>
                <a:spcPts val="0"/>
              </a:spcAft>
            </a:pP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endParaRPr lang="en-US" sz="1800" dirty="0">
              <a:solidFill>
                <a:schemeClr val="bg2"/>
              </a:solidFill>
              <a:effectLst/>
              <a:latin typeface="Calibri" panose="020F0502020204030204" pitchFamily="34" charset="0"/>
              <a:ea typeface="MS Mincho" panose="02020609040205080304" pitchFamily="49" charset="-128"/>
              <a:cs typeface="Times New Roman" panose="02020603050405020304" pitchFamily="18" charset="0"/>
            </a:endParaRPr>
          </a:p>
        </p:txBody>
      </p:sp>
      <p:grpSp>
        <p:nvGrpSpPr>
          <p:cNvPr id="12" name="Group 11">
            <a:extLst>
              <a:ext uri="{FF2B5EF4-FFF2-40B4-BE49-F238E27FC236}">
                <a16:creationId xmlns:a16="http://schemas.microsoft.com/office/drawing/2014/main" id="{A20F0A8F-7A14-4E6F-E198-087BC1763AB2}"/>
              </a:ext>
            </a:extLst>
          </p:cNvPr>
          <p:cNvGrpSpPr/>
          <p:nvPr/>
        </p:nvGrpSpPr>
        <p:grpSpPr>
          <a:xfrm>
            <a:off x="9662146" y="4581209"/>
            <a:ext cx="2890992" cy="833002"/>
            <a:chOff x="8016945" y="4781880"/>
            <a:chExt cx="2881390" cy="908838"/>
          </a:xfrm>
          <a:noFill/>
        </p:grpSpPr>
        <p:sp>
          <p:nvSpPr>
            <p:cNvPr id="10" name="Rectangle: Rounded Corners 9">
              <a:extLst>
                <a:ext uri="{FF2B5EF4-FFF2-40B4-BE49-F238E27FC236}">
                  <a16:creationId xmlns:a16="http://schemas.microsoft.com/office/drawing/2014/main" id="{BB6E4CB1-67DD-7341-6B28-55484CE2500B}"/>
                </a:ext>
              </a:extLst>
            </p:cNvPr>
            <p:cNvSpPr/>
            <p:nvPr/>
          </p:nvSpPr>
          <p:spPr>
            <a:xfrm>
              <a:off x="8016946" y="4781880"/>
              <a:ext cx="2881389" cy="908838"/>
            </a:xfrm>
            <a:prstGeom prst="roundRect">
              <a:avLst/>
            </a:prstGeom>
            <a:grp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9AB69D2E-F84E-6F9B-AAE2-E9AD08E992FA}"/>
                </a:ext>
              </a:extLst>
            </p:cNvPr>
            <p:cNvSpPr txBox="1"/>
            <p:nvPr/>
          </p:nvSpPr>
          <p:spPr>
            <a:xfrm>
              <a:off x="8016945" y="4908898"/>
              <a:ext cx="2881389" cy="654803"/>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Compliance Office</a:t>
              </a:r>
              <a:endParaRPr lang="en-US" sz="1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TextBox 8">
            <a:extLst>
              <a:ext uri="{FF2B5EF4-FFF2-40B4-BE49-F238E27FC236}">
                <a16:creationId xmlns:a16="http://schemas.microsoft.com/office/drawing/2014/main" id="{6331C022-71CC-4429-1C50-328290EB3E37}"/>
              </a:ext>
            </a:extLst>
          </p:cNvPr>
          <p:cNvSpPr txBox="1"/>
          <p:nvPr/>
        </p:nvSpPr>
        <p:spPr>
          <a:xfrm>
            <a:off x="9341406" y="1164413"/>
            <a:ext cx="3604438" cy="2758202"/>
          </a:xfrm>
          <a:prstGeom prst="round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u="sng" dirty="0">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What is personal data?</a:t>
            </a:r>
          </a:p>
          <a:p>
            <a:endPar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Any information relating to an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identified or identifiable person such </a:t>
            </a:r>
            <a:r>
              <a:rPr lang="en-US"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 a name, telephone number, email address, or IP address. It can also include more sensitive information such as a social security number or national ID, banking information, employment record, sexual orientation, race, or family status.</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1E7429DA-4151-3421-752F-B985D6F85EC5}"/>
              </a:ext>
            </a:extLst>
          </p:cNvPr>
          <p:cNvSpPr txBox="1"/>
          <p:nvPr/>
        </p:nvSpPr>
        <p:spPr>
          <a:xfrm>
            <a:off x="590479" y="5854825"/>
            <a:ext cx="12258815" cy="1292662"/>
          </a:xfrm>
          <a:prstGeom prst="rect">
            <a:avLst/>
          </a:prstGeom>
          <a:noFill/>
        </p:spPr>
        <p:txBody>
          <a:bodyPr wrap="square" rtlCol="0">
            <a:spAutoFit/>
          </a:bodyPr>
          <a:lstStyle/>
          <a:p>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NOTE: </a:t>
            </a:r>
            <a:r>
              <a:rPr lang="en-US" sz="1000" b="1" i="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professional secrecy obligation under German Law</a:t>
            </a:r>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During the performance of our work, </a:t>
            </a:r>
            <a:r>
              <a:rPr lang="en-US" sz="10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may process confidential information subject to professional secrecy under Sec. 203 of the German Criminal Code (</a:t>
            </a:r>
            <a:r>
              <a:rPr lang="en-US" sz="10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Strafgesetzbuch</a:t>
            </a:r>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 “</a:t>
            </a:r>
            <a:r>
              <a:rPr lang="en-US" sz="10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StGB</a:t>
            </a:r>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Accordingly, </a:t>
            </a:r>
            <a:r>
              <a:rPr lang="en-US" sz="10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may be subject to the same secrecy obligations as a person with professional secrets. A “professional secret” means any information, in particular a secret relating to a person’s personal sphere of life or to a business or trade secret which was revealed or otherwise made known to a person subject to professional secrecy under Sec. 203 </a:t>
            </a:r>
            <a:r>
              <a:rPr lang="en-US" sz="10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StGB</a:t>
            </a:r>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(e.g., physicians, professional psychologists, lawyers, state recognized social workers). </a:t>
            </a:r>
            <a:r>
              <a:rPr lang="en-US" sz="10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participating in the occupational duties of a person with professional secrets may be liable to prosecution pursuant to Sec. 203 </a:t>
            </a:r>
            <a:r>
              <a:rPr lang="en-US" sz="10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StGB</a:t>
            </a:r>
            <a:r>
              <a:rPr lang="en-US" sz="10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if they disclose, without authorization, a professional secret that they learned in the course of performing their duties. This also applies to interrogations or questioning by courts, public prosecutors, police departments or other authorities. Against this background, we acknowledge that it is strictly forbidden to disclose professional secrets to third parties.</a:t>
            </a:r>
          </a:p>
          <a:p>
            <a:endParaRPr lang="en-US" dirty="0"/>
          </a:p>
        </p:txBody>
      </p:sp>
      <p:sp>
        <p:nvSpPr>
          <p:cNvPr id="3" name="TextBox 2">
            <a:extLst>
              <a:ext uri="{FF2B5EF4-FFF2-40B4-BE49-F238E27FC236}">
                <a16:creationId xmlns:a16="http://schemas.microsoft.com/office/drawing/2014/main" id="{B94E45C8-7353-7516-802D-1967033483CB}"/>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511861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C194C-5516-6AD8-03FE-2B97F92D69BF}"/>
              </a:ext>
            </a:extLst>
          </p:cNvPr>
          <p:cNvSpPr>
            <a:spLocks noGrp="1"/>
          </p:cNvSpPr>
          <p:nvPr>
            <p:ph type="body" sz="quarter" idx="4294967295"/>
          </p:nvPr>
        </p:nvSpPr>
        <p:spPr>
          <a:xfrm>
            <a:off x="6061705" y="435205"/>
            <a:ext cx="6015037" cy="863600"/>
          </a:xfrm>
        </p:spPr>
        <p:txBody>
          <a:bodyPr anchor="ctr">
            <a:noAutofit/>
          </a:bodyPr>
          <a:lstStyle/>
          <a:p>
            <a:r>
              <a:rPr lang="en-US" sz="3600" b="1" dirty="0">
                <a:solidFill>
                  <a:schemeClr val="bg2"/>
                </a:solidFill>
                <a:latin typeface="Open Sans" panose="020B0606030504020204" pitchFamily="34" charset="0"/>
                <a:cs typeface="Open Sans" panose="020B0606030504020204" pitchFamily="34" charset="0"/>
              </a:rPr>
              <a:t>Avoid Conflicts of Interest</a:t>
            </a:r>
          </a:p>
        </p:txBody>
      </p:sp>
      <p:sp>
        <p:nvSpPr>
          <p:cNvPr id="7" name="TextBox 6">
            <a:extLst>
              <a:ext uri="{FF2B5EF4-FFF2-40B4-BE49-F238E27FC236}">
                <a16:creationId xmlns:a16="http://schemas.microsoft.com/office/drawing/2014/main" id="{53D7B5F4-BEF5-D0AB-9466-1C361D13E7FA}"/>
              </a:ext>
            </a:extLst>
          </p:cNvPr>
          <p:cNvSpPr txBox="1"/>
          <p:nvPr/>
        </p:nvSpPr>
        <p:spPr>
          <a:xfrm>
            <a:off x="5108713" y="1645134"/>
            <a:ext cx="7921023" cy="5047536"/>
          </a:xfrm>
          <a:prstGeom prst="rect">
            <a:avLst/>
          </a:prstGeom>
          <a:noFill/>
        </p:spPr>
        <p:txBody>
          <a:bodyPr wrap="square" rtlCol="0">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are always responsible for acting in the best interests of Mimecast. To uphold our reputation for integrity, Mimecasters must avoid situations that create actual or perceived conflicts of interest between our personal interests (including members of our families or close friends) and the best interests of Mimecast or any of our customers, trading partners, or vendors. We must not engage in any business or personal relationships with anyone in our reporting chain, including but not limited to, renting property, borrowing, or lending money. As always, when in doubt, ask.</a:t>
            </a: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If there is a possibility that an actual or perceived conflict of interest may exist, it should be reported </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promptly to our </a:t>
            </a:r>
            <a:r>
              <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Compliance Office</a:t>
            </a:r>
            <a:r>
              <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or your HRBP.</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Mimecast’s General Counsel may notify the Board of Directors of Mimecast Holding Limited, the parent company of the Mimecast Group, regarding any actual or potential conflicts of interest, depending on the facts and circumstances. </a:t>
            </a: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Any actual or potential conflict of interest involving a member of the Board of Directors, an executive officer, or member of our Legal team must be disclosed to the Board of Directors.</a:t>
            </a:r>
          </a:p>
          <a:p>
            <a:endParaRPr lang="en-US" dirty="0"/>
          </a:p>
        </p:txBody>
      </p:sp>
      <p:sp>
        <p:nvSpPr>
          <p:cNvPr id="2" name="Rectangle: Rounded Corners 1">
            <a:extLst>
              <a:ext uri="{FF2B5EF4-FFF2-40B4-BE49-F238E27FC236}">
                <a16:creationId xmlns:a16="http://schemas.microsoft.com/office/drawing/2014/main" id="{F93FBAE1-9997-DF2D-3F42-3103C3F5C59D}"/>
              </a:ext>
            </a:extLst>
          </p:cNvPr>
          <p:cNvSpPr/>
          <p:nvPr/>
        </p:nvSpPr>
        <p:spPr>
          <a:xfrm>
            <a:off x="370671" y="1258935"/>
            <a:ext cx="4217505" cy="3393077"/>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86FAE8-45FF-D3ED-4E59-510D0A7DCC84}"/>
              </a:ext>
            </a:extLst>
          </p:cNvPr>
          <p:cNvSpPr txBox="1"/>
          <p:nvPr/>
        </p:nvSpPr>
        <p:spPr>
          <a:xfrm>
            <a:off x="600555" y="2713189"/>
            <a:ext cx="3657600" cy="1846659"/>
          </a:xfrm>
          <a:prstGeom prst="rect">
            <a:avLst/>
          </a:prstGeom>
          <a:noFill/>
        </p:spPr>
        <p:txBody>
          <a:bodyPr wrap="square" rtlCol="0">
            <a:spAutoFit/>
          </a:bodyPr>
          <a:lstStyle/>
          <a:p>
            <a:pPr marR="0">
              <a:spcBef>
                <a:spcPts val="0"/>
              </a:spcBef>
              <a:spcAft>
                <a:spcPts val="0"/>
              </a:spcAft>
            </a:pP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know that we should not engage in any outside work that could interfere with Mimecast’s business interests or violate any employment obligations that apply to us.</a:t>
            </a:r>
          </a:p>
          <a:p>
            <a:endParaRPr lang="en-US" dirty="0"/>
          </a:p>
        </p:txBody>
      </p:sp>
      <p:sp>
        <p:nvSpPr>
          <p:cNvPr id="4" name="Text Placeholder 2">
            <a:extLst>
              <a:ext uri="{FF2B5EF4-FFF2-40B4-BE49-F238E27FC236}">
                <a16:creationId xmlns:a16="http://schemas.microsoft.com/office/drawing/2014/main" id="{F98D3F5E-CD23-F25F-818C-99F25368805E}"/>
              </a:ext>
            </a:extLst>
          </p:cNvPr>
          <p:cNvSpPr txBox="1">
            <a:spLocks/>
          </p:cNvSpPr>
          <p:nvPr/>
        </p:nvSpPr>
        <p:spPr>
          <a:xfrm>
            <a:off x="626465" y="1668536"/>
            <a:ext cx="5002785" cy="75849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800"/>
              </a:spcAft>
            </a:pPr>
            <a:r>
              <a:rPr lang="en-US" sz="36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No Outside Employment</a:t>
            </a:r>
          </a:p>
        </p:txBody>
      </p:sp>
      <p:sp>
        <p:nvSpPr>
          <p:cNvPr id="6" name="Rectangle: Rounded Corners 5">
            <a:extLst>
              <a:ext uri="{FF2B5EF4-FFF2-40B4-BE49-F238E27FC236}">
                <a16:creationId xmlns:a16="http://schemas.microsoft.com/office/drawing/2014/main" id="{0C0DC82C-8C59-DE08-BA1E-D4ECB6289DA6}"/>
              </a:ext>
            </a:extLst>
          </p:cNvPr>
          <p:cNvSpPr/>
          <p:nvPr/>
        </p:nvSpPr>
        <p:spPr>
          <a:xfrm>
            <a:off x="871917" y="5984520"/>
            <a:ext cx="3106026" cy="970023"/>
          </a:xfrm>
          <a:prstGeom prst="roundRect">
            <a:avLst/>
          </a:prstGeom>
          <a:no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Compliance Office</a:t>
            </a:r>
            <a:endPar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BDB41F8C-3D9A-D9ED-2BEC-7AEB6123CB9E}"/>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044008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AEA81-F31B-0061-CA78-AC372A8ED85E}"/>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88C5591-826A-6EBD-787E-6B0391CD3B3E}"/>
              </a:ext>
            </a:extLst>
          </p:cNvPr>
          <p:cNvSpPr/>
          <p:nvPr/>
        </p:nvSpPr>
        <p:spPr>
          <a:xfrm>
            <a:off x="242261" y="3316987"/>
            <a:ext cx="11374758" cy="1186955"/>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8BADAC77-B1CB-39BF-3B58-2ECB128C7B36}"/>
              </a:ext>
            </a:extLst>
          </p:cNvPr>
          <p:cNvSpPr>
            <a:spLocks noGrp="1"/>
          </p:cNvSpPr>
          <p:nvPr>
            <p:ph type="title" idx="4294967295"/>
          </p:nvPr>
        </p:nvSpPr>
        <p:spPr>
          <a:xfrm>
            <a:off x="370500" y="3316987"/>
            <a:ext cx="9917113" cy="1186955"/>
          </a:xfrm>
          <a:noFill/>
          <a:ln>
            <a:noFill/>
          </a:ln>
        </p:spPr>
        <p:txBody>
          <a:bodyPr>
            <a:noAutofit/>
          </a:bodyPr>
          <a:lstStyle/>
          <a:p>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Together We Act </a:t>
            </a:r>
          </a:p>
        </p:txBody>
      </p:sp>
      <p:sp>
        <p:nvSpPr>
          <p:cNvPr id="3" name="TextBox 2">
            <a:extLst>
              <a:ext uri="{FF2B5EF4-FFF2-40B4-BE49-F238E27FC236}">
                <a16:creationId xmlns:a16="http://schemas.microsoft.com/office/drawing/2014/main" id="{C8C09C40-5134-08B3-C048-B4A61ADAF856}"/>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0175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98D3F5E-CD23-F25F-818C-99F25368805E}"/>
              </a:ext>
            </a:extLst>
          </p:cNvPr>
          <p:cNvSpPr txBox="1">
            <a:spLocks/>
          </p:cNvSpPr>
          <p:nvPr/>
        </p:nvSpPr>
        <p:spPr>
          <a:xfrm>
            <a:off x="7533012" y="592200"/>
            <a:ext cx="5794633" cy="75849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800"/>
              </a:spcAft>
            </a:pPr>
            <a:r>
              <a:rPr lang="en-US" sz="3600" b="1" dirty="0">
                <a:effectLst/>
                <a:latin typeface="Open Sans" panose="020B0606030504020204" pitchFamily="34" charset="0"/>
                <a:ea typeface="Open Sans" panose="020B0606030504020204" pitchFamily="34" charset="0"/>
                <a:cs typeface="Open Sans" panose="020B0606030504020204" pitchFamily="34" charset="0"/>
              </a:rPr>
              <a:t>Adhere to International Trade Controls </a:t>
            </a:r>
          </a:p>
        </p:txBody>
      </p:sp>
      <p:sp>
        <p:nvSpPr>
          <p:cNvPr id="8" name="TextBox 7">
            <a:extLst>
              <a:ext uri="{FF2B5EF4-FFF2-40B4-BE49-F238E27FC236}">
                <a16:creationId xmlns:a16="http://schemas.microsoft.com/office/drawing/2014/main" id="{B286FAE8-45FF-D3ED-4E59-510D0A7DCC84}"/>
              </a:ext>
            </a:extLst>
          </p:cNvPr>
          <p:cNvSpPr txBox="1"/>
          <p:nvPr/>
        </p:nvSpPr>
        <p:spPr>
          <a:xfrm>
            <a:off x="7346183" y="1987487"/>
            <a:ext cx="5127132" cy="2585323"/>
          </a:xfrm>
          <a:prstGeom prst="rect">
            <a:avLst/>
          </a:prstGeom>
          <a:noFill/>
        </p:spPr>
        <p:txBody>
          <a:bodyPr wrap="square" rtlCol="0">
            <a:spAutoFit/>
          </a:bodyPr>
          <a:lstStyle/>
          <a:p>
            <a:pPr marR="0">
              <a:spcBef>
                <a:spcPts val="0"/>
              </a:spcBef>
              <a:spcAft>
                <a:spcPts val="0"/>
              </a:spcAft>
            </a:pP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must comply with U.S. and international trade laws that govern where Mimecast can sell its solutions, including prohibitions on selling into certain countries and to certain restricted parties. Compliance is required even if it may result in the loss of business opportunities. We will work with </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2"/>
              </a:rPr>
              <a:t>Legal</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to support our international trade compliance obligations, especially as we move into new markets.</a:t>
            </a:r>
          </a:p>
          <a:p>
            <a:endParaRPr lang="en-US" dirty="0"/>
          </a:p>
        </p:txBody>
      </p:sp>
      <p:sp>
        <p:nvSpPr>
          <p:cNvPr id="6" name="Rectangle 5">
            <a:extLst>
              <a:ext uri="{FF2B5EF4-FFF2-40B4-BE49-F238E27FC236}">
                <a16:creationId xmlns:a16="http://schemas.microsoft.com/office/drawing/2014/main" id="{E89F8F07-49AC-68F9-9B1D-D5146F9961CC}"/>
              </a:ext>
            </a:extLst>
          </p:cNvPr>
          <p:cNvSpPr/>
          <p:nvPr/>
        </p:nvSpPr>
        <p:spPr>
          <a:xfrm>
            <a:off x="-127849" y="0"/>
            <a:ext cx="6927248" cy="75596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745E8C8-D8C4-400C-3732-F3E36AFC79FF}"/>
              </a:ext>
            </a:extLst>
          </p:cNvPr>
          <p:cNvGrpSpPr/>
          <p:nvPr/>
        </p:nvGrpSpPr>
        <p:grpSpPr>
          <a:xfrm>
            <a:off x="913451" y="5678388"/>
            <a:ext cx="2491869" cy="970023"/>
            <a:chOff x="8016946" y="4781879"/>
            <a:chExt cx="3189770" cy="1074548"/>
          </a:xfrm>
          <a:noFill/>
        </p:grpSpPr>
        <p:sp>
          <p:nvSpPr>
            <p:cNvPr id="17" name="Rectangle: Rounded Corners 16">
              <a:extLst>
                <a:ext uri="{FF2B5EF4-FFF2-40B4-BE49-F238E27FC236}">
                  <a16:creationId xmlns:a16="http://schemas.microsoft.com/office/drawing/2014/main" id="{D3D8A061-CFC5-0DE3-6ED1-5B717C6426F0}"/>
                </a:ext>
              </a:extLst>
            </p:cNvPr>
            <p:cNvSpPr/>
            <p:nvPr/>
          </p:nvSpPr>
          <p:spPr>
            <a:xfrm>
              <a:off x="8016946" y="4781879"/>
              <a:ext cx="3095710" cy="1074548"/>
            </a:xfrm>
            <a:prstGeom prst="roundRect">
              <a:avLst/>
            </a:prstGeom>
            <a:grp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A5A264D6-DFE9-2C6A-9003-34FA61EE30C7}"/>
                </a:ext>
              </a:extLst>
            </p:cNvPr>
            <p:cNvSpPr txBox="1"/>
            <p:nvPr/>
          </p:nvSpPr>
          <p:spPr>
            <a:xfrm>
              <a:off x="8228611" y="4878192"/>
              <a:ext cx="2978105" cy="903494"/>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600"/>
                </a:spcAft>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More Information:</a:t>
              </a:r>
            </a:p>
            <a:p>
              <a:pPr>
                <a:spcAft>
                  <a:spcPts val="600"/>
                </a:spcAft>
              </a:pPr>
              <a:r>
                <a:rPr lang="en-US" sz="1400" b="1"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Global Anti-Bribery and Anti-Corruption Policy</a:t>
              </a:r>
              <a:endPar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 name="TextBox 6">
            <a:extLst>
              <a:ext uri="{FF2B5EF4-FFF2-40B4-BE49-F238E27FC236}">
                <a16:creationId xmlns:a16="http://schemas.microsoft.com/office/drawing/2014/main" id="{53D7B5F4-BEF5-D0AB-9466-1C361D13E7FA}"/>
              </a:ext>
            </a:extLst>
          </p:cNvPr>
          <p:cNvSpPr txBox="1"/>
          <p:nvPr/>
        </p:nvSpPr>
        <p:spPr>
          <a:xfrm>
            <a:off x="541323" y="1987487"/>
            <a:ext cx="5429879" cy="3539430"/>
          </a:xfrm>
          <a:prstGeom prst="rect">
            <a:avLst/>
          </a:prstGeom>
          <a:noFill/>
        </p:spPr>
        <p:txBody>
          <a:bodyPr wrap="square" rtlCol="0">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pride ourselves on selling our solutions based on their merits and we hold ourselves to high standards when dealing with our prospects and customers.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are prohibited from offering anything of value that could be perceived as a bribe to win business. In all cases, we will decline any business opportunity that is tied to the perception of improper influence to close a deal. </a:t>
            </a: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 requires strict adherence to the requirements of the UK Bribery Act 2010, U.S. Foreign Corrupt Practices Act, South Africa’s Prevention and Combating of Corrupt Activities Act, and any other local laws in the areas where Mimecast conducts business. </a:t>
            </a:r>
            <a:endParaRPr lang="en-US" dirty="0">
              <a:solidFill>
                <a:schemeClr val="bg1"/>
              </a:solidFill>
            </a:endParaRPr>
          </a:p>
        </p:txBody>
      </p:sp>
      <p:sp>
        <p:nvSpPr>
          <p:cNvPr id="12" name="Title 1">
            <a:extLst>
              <a:ext uri="{FF2B5EF4-FFF2-40B4-BE49-F238E27FC236}">
                <a16:creationId xmlns:a16="http://schemas.microsoft.com/office/drawing/2014/main" id="{1B91DE39-E927-7F46-9ADF-74807E1DC05A}"/>
              </a:ext>
            </a:extLst>
          </p:cNvPr>
          <p:cNvSpPr>
            <a:spLocks noGrp="1"/>
          </p:cNvSpPr>
          <p:nvPr>
            <p:ph type="title" idx="4294967295"/>
          </p:nvPr>
        </p:nvSpPr>
        <p:spPr>
          <a:xfrm>
            <a:off x="605764" y="311190"/>
            <a:ext cx="5599113" cy="1409700"/>
          </a:xfrm>
        </p:spPr>
        <p:txBody>
          <a:bodyPr>
            <a:noAutofit/>
          </a:bodyPr>
          <a:lstStyle/>
          <a:p>
            <a:pPr marR="0" lvl="0">
              <a:lnSpc>
                <a:spcPct val="107000"/>
              </a:lnSpc>
              <a:spcBef>
                <a:spcPts val="0"/>
              </a:spcBef>
              <a:spcAft>
                <a:spcPts val="800"/>
              </a:spcAft>
            </a:pP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Comply with Anti-Bribery and Anti-Corruption Laws</a:t>
            </a:r>
          </a:p>
        </p:txBody>
      </p:sp>
      <p:sp>
        <p:nvSpPr>
          <p:cNvPr id="3" name="Rectangle: Rounded Corners 2">
            <a:extLst>
              <a:ext uri="{FF2B5EF4-FFF2-40B4-BE49-F238E27FC236}">
                <a16:creationId xmlns:a16="http://schemas.microsoft.com/office/drawing/2014/main" id="{8E783BFC-A5C1-7970-7AB1-0FF3DA528441}"/>
              </a:ext>
            </a:extLst>
          </p:cNvPr>
          <p:cNvSpPr/>
          <p:nvPr/>
        </p:nvSpPr>
        <p:spPr>
          <a:xfrm>
            <a:off x="8700555" y="5618206"/>
            <a:ext cx="2418389" cy="970023"/>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Legal</a:t>
            </a:r>
            <a:endPar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A439FD4-B7C4-E520-823F-268E03BD21EE}"/>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04616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3F73-52DD-4790-0EB5-E46C68FB2958}"/>
              </a:ext>
            </a:extLst>
          </p:cNvPr>
          <p:cNvSpPr>
            <a:spLocks noGrp="1"/>
          </p:cNvSpPr>
          <p:nvPr>
            <p:ph type="title" idx="4294967295"/>
          </p:nvPr>
        </p:nvSpPr>
        <p:spPr>
          <a:xfrm>
            <a:off x="896938" y="693738"/>
            <a:ext cx="12542837" cy="723900"/>
          </a:xfrm>
        </p:spPr>
        <p:txBody>
          <a:bodyPr>
            <a:noAutofit/>
          </a:bodyPr>
          <a:lstStyle/>
          <a:p>
            <a:pPr marR="0" lvl="0">
              <a:spcBef>
                <a:spcPts val="0"/>
              </a:spcBef>
              <a:spcAft>
                <a:spcPts val="0"/>
              </a:spcAft>
            </a:pPr>
            <a:r>
              <a:rPr lang="en-US" sz="3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Follow Competition and Anti-Trust Requirements</a:t>
            </a:r>
          </a:p>
        </p:txBody>
      </p:sp>
      <p:sp>
        <p:nvSpPr>
          <p:cNvPr id="5" name="TextBox 4">
            <a:extLst>
              <a:ext uri="{FF2B5EF4-FFF2-40B4-BE49-F238E27FC236}">
                <a16:creationId xmlns:a16="http://schemas.microsoft.com/office/drawing/2014/main" id="{FE2D5BAB-281C-F8E8-E444-46460EAEAFF3}"/>
              </a:ext>
            </a:extLst>
          </p:cNvPr>
          <p:cNvSpPr txBox="1"/>
          <p:nvPr/>
        </p:nvSpPr>
        <p:spPr>
          <a:xfrm>
            <a:off x="2388250" y="2001082"/>
            <a:ext cx="8493152" cy="3293209"/>
          </a:xfrm>
          <a:prstGeom prst="rect">
            <a:avLst/>
          </a:prstGeom>
          <a:noFill/>
        </p:spPr>
        <p:txBody>
          <a:bodyPr wrap="square" rtlCol="0">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Competition, anti-trust, and other similar laws are designed to promote a fair market for all participants and is beneficial to our customers. While Mimecast will always compete vigorously, we will always compete ethically and fairly and in compliance with these laws in the UK, U.S., and anywhere else we conduct business. Mimecast will never enter into anti-competitive agreements with competitors and others around fixing or controlling prices, bid-rigging, non-solicitation of each other’s employees, dividing markets, or other impermissible arrangements. Mimecast will never take unfair advantage of another entity in business dealings on Mimecast’s behalf through the abuse of privileged or confidential information, improper manipulation, concealment, or misrepresentation of material facts. In addition, we will not participate in unfair and deceptive trade practices in promoting our solutions, especially with respect to misleading or false claims about competitors and their solutions. </a:t>
            </a:r>
            <a:endPar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12" name="Rectangle: Rounded Corners 11">
            <a:extLst>
              <a:ext uri="{FF2B5EF4-FFF2-40B4-BE49-F238E27FC236}">
                <a16:creationId xmlns:a16="http://schemas.microsoft.com/office/drawing/2014/main" id="{79E8CE31-AA42-C4D2-6C63-96D78ADD0961}"/>
              </a:ext>
            </a:extLst>
          </p:cNvPr>
          <p:cNvSpPr/>
          <p:nvPr/>
        </p:nvSpPr>
        <p:spPr>
          <a:xfrm>
            <a:off x="2115106" y="1588870"/>
            <a:ext cx="9039441" cy="3938338"/>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1C523E8-2FD7-8217-BC7A-BC29A152C20C}"/>
              </a:ext>
            </a:extLst>
          </p:cNvPr>
          <p:cNvSpPr/>
          <p:nvPr/>
        </p:nvSpPr>
        <p:spPr>
          <a:xfrm>
            <a:off x="5510692" y="5970805"/>
            <a:ext cx="2418389" cy="970023"/>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Questions?</a:t>
            </a:r>
          </a:p>
          <a:p>
            <a:pPr algn="ct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Contact: </a:t>
            </a: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Legal</a:t>
            </a:r>
            <a:endPar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453371D-8717-1420-F844-259E29FCD215}"/>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49542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A32F-F1DA-4960-BB2D-748F7B1E5A77}"/>
              </a:ext>
            </a:extLst>
          </p:cNvPr>
          <p:cNvSpPr>
            <a:spLocks noGrp="1"/>
          </p:cNvSpPr>
          <p:nvPr>
            <p:ph type="title" idx="4294967295"/>
          </p:nvPr>
        </p:nvSpPr>
        <p:spPr>
          <a:xfrm>
            <a:off x="277091" y="219755"/>
            <a:ext cx="11582400" cy="723900"/>
          </a:xfrm>
        </p:spPr>
        <p:txBody>
          <a:bodyPr>
            <a:normAutofit/>
          </a:bodyPr>
          <a:lstStyle/>
          <a:p>
            <a:pPr marR="0" lvl="0">
              <a:lnSpc>
                <a:spcPct val="107000"/>
              </a:lnSpc>
              <a:spcBef>
                <a:spcPts val="0"/>
              </a:spcBef>
              <a:spcAft>
                <a:spcPts val="800"/>
              </a:spcAft>
            </a:pP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Seek Guidance &amp; Report Suspected Violations </a:t>
            </a:r>
          </a:p>
        </p:txBody>
      </p:sp>
      <p:sp>
        <p:nvSpPr>
          <p:cNvPr id="8" name="TextBox 7">
            <a:extLst>
              <a:ext uri="{FF2B5EF4-FFF2-40B4-BE49-F238E27FC236}">
                <a16:creationId xmlns:a16="http://schemas.microsoft.com/office/drawing/2014/main" id="{8470B5A8-25C9-BA06-0735-BE6BBAE5F67D}"/>
              </a:ext>
            </a:extLst>
          </p:cNvPr>
          <p:cNvSpPr txBox="1"/>
          <p:nvPr/>
        </p:nvSpPr>
        <p:spPr>
          <a:xfrm>
            <a:off x="568592" y="1165618"/>
            <a:ext cx="5693294" cy="4770537"/>
          </a:xfrm>
          <a:prstGeom prst="rect">
            <a:avLst/>
          </a:prstGeom>
          <a:noFill/>
        </p:spPr>
        <p:txBody>
          <a:bodyPr wrap="square">
            <a:spAutoFit/>
          </a:bodyPr>
          <a:lstStyle/>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 is committed to the highest standards of openness and accountability. As part of our </a:t>
            </a:r>
            <a:r>
              <a:rPr lang="en-US" sz="1600"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Whistleblower Policies</a:t>
            </a: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are expected to report concerns or suspected violations of this Code or other Mimecast policies as soon as we become aware of them. We are encouraged to contact our HR Partner or direct manager, if that is a comfortable option. We can also contact our </a:t>
            </a:r>
            <a:r>
              <a:rPr lang="en-US" sz="1600"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Compliance Office</a:t>
            </a:r>
            <a:r>
              <a:rPr lang="en-US" sz="1600"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or our </a:t>
            </a:r>
            <a:r>
              <a:rPr lang="en-US" sz="1600"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Legal team</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t>
            </a:r>
          </a:p>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Certain methods of communications can be anonymous. Mimecast’s Compliance Office manages all inquiries and strives to maintain confidentiality to the extent permitted by applicable law. </a:t>
            </a:r>
          </a:p>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a:p>
            <a:pPr marR="0">
              <a:spcBef>
                <a:spcPts val="0"/>
              </a:spcBef>
              <a:spcAft>
                <a:spcPts val="0"/>
              </a:spcAft>
            </a:pPr>
            <a:r>
              <a:rPr lang="en-US"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must not use these reporting channels in bad faith or in a false or unreasonable manner. In addition, we will not use the Reporting Hotline to report grievances that do not involve this Code or other ethics-related issues. </a:t>
            </a:r>
          </a:p>
        </p:txBody>
      </p:sp>
      <p:sp>
        <p:nvSpPr>
          <p:cNvPr id="3" name="Rectangle: Rounded Corners 2">
            <a:extLst>
              <a:ext uri="{FF2B5EF4-FFF2-40B4-BE49-F238E27FC236}">
                <a16:creationId xmlns:a16="http://schemas.microsoft.com/office/drawing/2014/main" id="{F0A2EFE7-4CD6-738A-FD5C-6F10D77E5C88}"/>
              </a:ext>
            </a:extLst>
          </p:cNvPr>
          <p:cNvSpPr/>
          <p:nvPr/>
        </p:nvSpPr>
        <p:spPr>
          <a:xfrm>
            <a:off x="6986884" y="1348734"/>
            <a:ext cx="6261977" cy="511222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44D9F22-1A9D-07F3-FDCD-A221F0AE89C4}"/>
              </a:ext>
            </a:extLst>
          </p:cNvPr>
          <p:cNvGrpSpPr/>
          <p:nvPr/>
        </p:nvGrpSpPr>
        <p:grpSpPr>
          <a:xfrm>
            <a:off x="7276933" y="2279963"/>
            <a:ext cx="5754958" cy="4614475"/>
            <a:chOff x="7315310" y="2043959"/>
            <a:chExt cx="5754958" cy="4614475"/>
          </a:xfrm>
        </p:grpSpPr>
        <p:sp>
          <p:nvSpPr>
            <p:cNvPr id="12" name="Content Placeholder 10">
              <a:extLst>
                <a:ext uri="{FF2B5EF4-FFF2-40B4-BE49-F238E27FC236}">
                  <a16:creationId xmlns:a16="http://schemas.microsoft.com/office/drawing/2014/main" id="{F4D7E7B1-9FC3-48B6-82D8-1C9CA6C5F395}"/>
                </a:ext>
              </a:extLst>
            </p:cNvPr>
            <p:cNvSpPr txBox="1">
              <a:spLocks/>
            </p:cNvSpPr>
            <p:nvPr/>
          </p:nvSpPr>
          <p:spPr>
            <a:xfrm>
              <a:off x="8475257" y="2043959"/>
              <a:ext cx="4595011" cy="461447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0" indent="-228600" algn="l" defTabSz="914400" rtl="0" eaLnBrk="1" latinLnBrk="0" hangingPunct="1">
                <a:lnSpc>
                  <a:spcPct val="100000"/>
                </a:lnSpc>
                <a:spcBef>
                  <a:spcPts val="500"/>
                </a:spcBef>
                <a:buClr>
                  <a:schemeClr val="accent2"/>
                </a:buClr>
                <a:buSzPct val="80000"/>
                <a:buFont typeface="Wingdings" panose="05000000000000000000" pitchFamily="2" charset="2"/>
                <a:buChar char="§"/>
                <a:defRPr lang="en-US"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57200" indent="-228600" algn="l" defTabSz="914400" rtl="0" eaLnBrk="1" latinLnBrk="0" hangingPunct="1">
                <a:lnSpc>
                  <a:spcPct val="100000"/>
                </a:lnSpc>
                <a:spcBef>
                  <a:spcPts val="500"/>
                </a:spcBef>
                <a:buClr>
                  <a:srgbClr val="EE2F41"/>
                </a:buClr>
                <a:buSzPct val="80000"/>
                <a:buFont typeface="Wingdings" panose="05000000000000000000" pitchFamily="2" charset="2"/>
                <a:buChar char="§"/>
                <a:defRPr lang="en-US"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5800" indent="-228600" algn="l" defTabSz="914400" rtl="0" eaLnBrk="1" latinLnBrk="0" hangingPunct="1">
                <a:lnSpc>
                  <a:spcPct val="100000"/>
                </a:lnSpc>
                <a:spcBef>
                  <a:spcPts val="500"/>
                </a:spcBef>
                <a:buClr>
                  <a:schemeClr val="accent4"/>
                </a:buClr>
                <a:buSzPct val="80000"/>
                <a:buFont typeface="Wingdings" panose="05000000000000000000" pitchFamily="2" charset="2"/>
                <a:buChar char="§"/>
                <a:defRPr lang="en-US" sz="1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00000"/>
                </a:lnSpc>
                <a:spcBef>
                  <a:spcPts val="500"/>
                </a:spcBef>
                <a:buFont typeface="Wingdings" panose="05000000000000000000" pitchFamily="2" charset="2"/>
                <a:buNone/>
                <a:defRPr lang="en-US" sz="1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0"/>
                </a:spcBef>
              </a:pPr>
              <a:r>
                <a:rPr lang="en-US" sz="1600" b="0" dirty="0">
                  <a:solidFill>
                    <a:schemeClr val="bg1"/>
                  </a:solidFill>
                  <a:effectLst/>
                </a:rPr>
                <a:t>By writing via U.S. or international mail to: </a:t>
              </a:r>
            </a:p>
            <a:p>
              <a:pPr marR="0">
                <a:spcBef>
                  <a:spcPts val="0"/>
                </a:spcBef>
              </a:pPr>
              <a:r>
                <a:rPr lang="en-US" sz="1600" b="0" dirty="0">
                  <a:solidFill>
                    <a:schemeClr val="bg1"/>
                  </a:solidFill>
                  <a:effectLst/>
                </a:rPr>
                <a:t>Chief Compliance Officer </a:t>
              </a:r>
            </a:p>
            <a:p>
              <a:pPr marR="0">
                <a:spcBef>
                  <a:spcPts val="0"/>
                </a:spcBef>
                <a:spcAft>
                  <a:spcPts val="0"/>
                </a:spcAft>
              </a:pPr>
              <a:r>
                <a:rPr lang="en-US" sz="1600" b="0" dirty="0">
                  <a:solidFill>
                    <a:schemeClr val="bg1"/>
                  </a:solidFill>
                  <a:effectLst/>
                </a:rPr>
                <a:t>c/o Mimecast North America, Inc. </a:t>
              </a:r>
            </a:p>
            <a:p>
              <a:pPr marR="0">
                <a:spcBef>
                  <a:spcPts val="0"/>
                </a:spcBef>
                <a:spcAft>
                  <a:spcPts val="0"/>
                </a:spcAft>
              </a:pPr>
              <a:r>
                <a:rPr lang="en-US" sz="1600" b="0" dirty="0">
                  <a:solidFill>
                    <a:schemeClr val="bg1"/>
                  </a:solidFill>
                  <a:effectLst/>
                </a:rPr>
                <a:t>191 Spring Street Lexington, MA 02421 USA</a:t>
              </a:r>
            </a:p>
            <a:p>
              <a:pPr marR="0">
                <a:spcBef>
                  <a:spcPts val="0"/>
                </a:spcBef>
                <a:spcAft>
                  <a:spcPts val="0"/>
                </a:spcAft>
              </a:pPr>
              <a:r>
                <a:rPr lang="en-US" sz="1600" b="0" dirty="0">
                  <a:solidFill>
                    <a:schemeClr val="bg1"/>
                  </a:solidFill>
                  <a:effectLst/>
                </a:rPr>
                <a:t>(may be anonymous) </a:t>
              </a:r>
            </a:p>
            <a:p>
              <a:pPr marR="0">
                <a:spcBef>
                  <a:spcPts val="0"/>
                </a:spcBef>
                <a:spcAft>
                  <a:spcPts val="0"/>
                </a:spcAft>
              </a:pPr>
              <a:endParaRPr lang="en-US" sz="1600" b="0" dirty="0">
                <a:solidFill>
                  <a:schemeClr val="bg1"/>
                </a:solidFill>
                <a:effectLst/>
              </a:endParaRPr>
            </a:p>
            <a:p>
              <a:pPr marR="0">
                <a:spcBef>
                  <a:spcPts val="0"/>
                </a:spcBef>
                <a:spcAft>
                  <a:spcPts val="0"/>
                </a:spcAft>
              </a:pPr>
              <a:r>
                <a:rPr lang="en-US" sz="1600" b="0" dirty="0">
                  <a:solidFill>
                    <a:schemeClr val="bg1"/>
                  </a:solidFill>
                  <a:effectLst/>
                </a:rPr>
                <a:t> </a:t>
              </a:r>
            </a:p>
            <a:p>
              <a:pPr marR="0">
                <a:spcBef>
                  <a:spcPts val="0"/>
                </a:spcBef>
                <a:spcAft>
                  <a:spcPts val="0"/>
                </a:spcAft>
              </a:pPr>
              <a:r>
                <a:rPr lang="en-US" sz="1600" b="0" dirty="0">
                  <a:solidFill>
                    <a:schemeClr val="bg1"/>
                  </a:solidFill>
                  <a:effectLst/>
                </a:rPr>
                <a:t>By phoning, texting, or making an online report: </a:t>
              </a:r>
              <a:r>
                <a:rPr lang="en-US" sz="1600" b="0" u="sng" dirty="0">
                  <a:solidFill>
                    <a:schemeClr val="accent3"/>
                  </a:solidFill>
                  <a:effectLst/>
                  <a:hlinkClick r:id="rId5">
                    <a:extLst>
                      <a:ext uri="{A12FA001-AC4F-418D-AE19-62706E023703}">
                        <ahyp:hlinkClr xmlns:ahyp="http://schemas.microsoft.com/office/drawing/2018/hyperlinkcolor" val="tx"/>
                      </a:ext>
                    </a:extLst>
                  </a:hlinkClick>
                </a:rPr>
                <a:t>Mimecast Reporting Hotline</a:t>
              </a:r>
              <a:r>
                <a:rPr lang="en-US" sz="1600" b="0" dirty="0">
                  <a:solidFill>
                    <a:schemeClr val="accent3"/>
                  </a:solidFill>
                  <a:effectLst/>
                </a:rPr>
                <a:t> </a:t>
              </a:r>
            </a:p>
            <a:p>
              <a:pPr marR="0">
                <a:spcBef>
                  <a:spcPts val="0"/>
                </a:spcBef>
                <a:spcAft>
                  <a:spcPts val="0"/>
                </a:spcAft>
              </a:pPr>
              <a:r>
                <a:rPr lang="en-US" sz="1600" b="0" dirty="0">
                  <a:effectLst/>
                </a:rPr>
                <a:t>(</a:t>
              </a:r>
              <a:r>
                <a:rPr lang="en-US" sz="1600" b="0" dirty="0">
                  <a:solidFill>
                    <a:schemeClr val="bg1"/>
                  </a:solidFill>
                  <a:effectLst/>
                </a:rPr>
                <a:t>may be anonymous) </a:t>
              </a:r>
            </a:p>
            <a:p>
              <a:pPr marR="0">
                <a:spcBef>
                  <a:spcPts val="0"/>
                </a:spcBef>
                <a:spcAft>
                  <a:spcPts val="0"/>
                </a:spcAft>
              </a:pPr>
              <a:endParaRPr lang="en-US" sz="1600" b="0" dirty="0">
                <a:effectLst/>
              </a:endParaRPr>
            </a:p>
            <a:p>
              <a:pPr marR="0">
                <a:spcBef>
                  <a:spcPts val="0"/>
                </a:spcBef>
                <a:spcAft>
                  <a:spcPts val="0"/>
                </a:spcAft>
              </a:pPr>
              <a:r>
                <a:rPr lang="en-US" sz="1600" b="0" dirty="0">
                  <a:effectLst/>
                </a:rPr>
                <a:t> </a:t>
              </a:r>
            </a:p>
            <a:p>
              <a:pPr marR="0">
                <a:spcBef>
                  <a:spcPts val="0"/>
                </a:spcBef>
                <a:spcAft>
                  <a:spcPts val="0"/>
                </a:spcAft>
              </a:pPr>
              <a:r>
                <a:rPr lang="en-US" sz="1600" b="0" dirty="0">
                  <a:solidFill>
                    <a:schemeClr val="bg1"/>
                  </a:solidFill>
                  <a:effectLst/>
                </a:rPr>
                <a:t>By emailing: </a:t>
              </a:r>
            </a:p>
            <a:p>
              <a:pPr marR="0">
                <a:spcBef>
                  <a:spcPts val="0"/>
                </a:spcBef>
                <a:spcAft>
                  <a:spcPts val="0"/>
                </a:spcAft>
              </a:pPr>
              <a:r>
                <a:rPr lang="en-US" sz="1600" b="0" u="sng" dirty="0">
                  <a:solidFill>
                    <a:schemeClr val="accent3"/>
                  </a:solidFill>
                  <a:effectLst/>
                  <a:hlinkClick r:id="rId3">
                    <a:extLst>
                      <a:ext uri="{A12FA001-AC4F-418D-AE19-62706E023703}">
                        <ahyp:hlinkClr xmlns:ahyp="http://schemas.microsoft.com/office/drawing/2018/hyperlinkcolor" val="tx"/>
                      </a:ext>
                    </a:extLst>
                  </a:hlinkClick>
                </a:rPr>
                <a:t>Compliance Office</a:t>
              </a:r>
              <a:r>
                <a:rPr lang="en-US" sz="1600" b="0" dirty="0">
                  <a:solidFill>
                    <a:schemeClr val="accent3"/>
                  </a:solidFill>
                  <a:effectLst/>
                </a:rPr>
                <a:t> </a:t>
              </a:r>
            </a:p>
            <a:p>
              <a:pPr marR="0">
                <a:spcBef>
                  <a:spcPts val="0"/>
                </a:spcBef>
                <a:spcAft>
                  <a:spcPts val="0"/>
                </a:spcAft>
              </a:pPr>
              <a:r>
                <a:rPr lang="en-US" sz="1600" b="0" dirty="0">
                  <a:solidFill>
                    <a:schemeClr val="bg1"/>
                  </a:solidFill>
                  <a:effectLst/>
                </a:rPr>
                <a:t>(anonymity may not be maintained) </a:t>
              </a:r>
            </a:p>
            <a:p>
              <a:endParaRPr lang="en-US" dirty="0"/>
            </a:p>
          </p:txBody>
        </p:sp>
        <p:pic>
          <p:nvPicPr>
            <p:cNvPr id="9" name="Graphic 8" descr="Call center outline">
              <a:extLst>
                <a:ext uri="{FF2B5EF4-FFF2-40B4-BE49-F238E27FC236}">
                  <a16:creationId xmlns:a16="http://schemas.microsoft.com/office/drawing/2014/main" id="{C0B0CD48-3DFB-478A-93C6-24731E7EF1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2578" y="3623100"/>
              <a:ext cx="819863" cy="819863"/>
            </a:xfrm>
            <a:prstGeom prst="rect">
              <a:avLst/>
            </a:prstGeom>
          </p:spPr>
        </p:pic>
        <p:pic>
          <p:nvPicPr>
            <p:cNvPr id="13" name="Graphic 12" descr="Envelope outline">
              <a:extLst>
                <a:ext uri="{FF2B5EF4-FFF2-40B4-BE49-F238E27FC236}">
                  <a16:creationId xmlns:a16="http://schemas.microsoft.com/office/drawing/2014/main" id="{E1C997F8-AFD3-51BB-69E5-41ADEB5251D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15310" y="2245699"/>
              <a:ext cx="914400" cy="914400"/>
            </a:xfrm>
            <a:prstGeom prst="rect">
              <a:avLst/>
            </a:prstGeom>
          </p:spPr>
        </p:pic>
        <p:pic>
          <p:nvPicPr>
            <p:cNvPr id="15" name="Graphic 14" descr="Email outline">
              <a:extLst>
                <a:ext uri="{FF2B5EF4-FFF2-40B4-BE49-F238E27FC236}">
                  <a16:creationId xmlns:a16="http://schemas.microsoft.com/office/drawing/2014/main" id="{0012F28F-C263-E6CC-796B-BB2911D653E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15310" y="4905474"/>
              <a:ext cx="914400" cy="914400"/>
            </a:xfrm>
            <a:prstGeom prst="rect">
              <a:avLst/>
            </a:prstGeom>
          </p:spPr>
        </p:pic>
      </p:grpSp>
      <p:grpSp>
        <p:nvGrpSpPr>
          <p:cNvPr id="16" name="Group 15">
            <a:extLst>
              <a:ext uri="{FF2B5EF4-FFF2-40B4-BE49-F238E27FC236}">
                <a16:creationId xmlns:a16="http://schemas.microsoft.com/office/drawing/2014/main" id="{2DD6B207-3C07-A33E-FFD1-6E9C77DB0FC4}"/>
              </a:ext>
            </a:extLst>
          </p:cNvPr>
          <p:cNvGrpSpPr/>
          <p:nvPr/>
        </p:nvGrpSpPr>
        <p:grpSpPr>
          <a:xfrm>
            <a:off x="1009788" y="6067484"/>
            <a:ext cx="3324705" cy="1056506"/>
            <a:chOff x="8016946" y="4781879"/>
            <a:chExt cx="3219876" cy="1074548"/>
          </a:xfrm>
          <a:noFill/>
        </p:grpSpPr>
        <p:sp>
          <p:nvSpPr>
            <p:cNvPr id="17" name="Rectangle: Rounded Corners 16">
              <a:extLst>
                <a:ext uri="{FF2B5EF4-FFF2-40B4-BE49-F238E27FC236}">
                  <a16:creationId xmlns:a16="http://schemas.microsoft.com/office/drawing/2014/main" id="{1D022F37-377A-FFAA-7A25-AAB7919ED492}"/>
                </a:ext>
              </a:extLst>
            </p:cNvPr>
            <p:cNvSpPr/>
            <p:nvPr/>
          </p:nvSpPr>
          <p:spPr>
            <a:xfrm>
              <a:off x="8016946" y="4781879"/>
              <a:ext cx="3095710" cy="1074548"/>
            </a:xfrm>
            <a:prstGeom prst="roundRect">
              <a:avLst/>
            </a:prstGeom>
            <a:grp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bg2"/>
                </a:solidFill>
              </a:endParaRPr>
            </a:p>
          </p:txBody>
        </p:sp>
        <p:sp>
          <p:nvSpPr>
            <p:cNvPr id="18" name="TextBox 17">
              <a:extLst>
                <a:ext uri="{FF2B5EF4-FFF2-40B4-BE49-F238E27FC236}">
                  <a16:creationId xmlns:a16="http://schemas.microsoft.com/office/drawing/2014/main" id="{BEAF1EF3-32CB-6210-CC8A-BA000F9905BD}"/>
                </a:ext>
              </a:extLst>
            </p:cNvPr>
            <p:cNvSpPr txBox="1"/>
            <p:nvPr/>
          </p:nvSpPr>
          <p:spPr>
            <a:xfrm>
              <a:off x="8141113" y="4820701"/>
              <a:ext cx="3095709" cy="90779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More Information:</a:t>
              </a:r>
            </a:p>
            <a:p>
              <a:pPr>
                <a:spcAft>
                  <a:spcPts val="600"/>
                </a:spcAft>
              </a:pPr>
              <a:r>
                <a:rPr lang="en-US" sz="1400" b="1"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Global Whistleblower Policy</a:t>
              </a:r>
              <a:endParaRPr lang="en-US" sz="1400" b="1"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400" b="1" u="sng"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Whistleblower Policy - Australia</a:t>
              </a:r>
              <a:endPar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TextBox 3">
            <a:extLst>
              <a:ext uri="{FF2B5EF4-FFF2-40B4-BE49-F238E27FC236}">
                <a16:creationId xmlns:a16="http://schemas.microsoft.com/office/drawing/2014/main" id="{5253F3EB-CD3F-4DA6-DE5E-9F20029144DA}"/>
              </a:ext>
            </a:extLst>
          </p:cNvPr>
          <p:cNvSpPr txBox="1"/>
          <p:nvPr/>
        </p:nvSpPr>
        <p:spPr>
          <a:xfrm>
            <a:off x="7554458" y="1491849"/>
            <a:ext cx="5378278" cy="584775"/>
          </a:xfrm>
          <a:prstGeom prst="rect">
            <a:avLst/>
          </a:prstGeom>
          <a:noFill/>
        </p:spPr>
        <p:txBody>
          <a:bodyPr wrap="square">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raise concerns to our Compliance Office, Mimecast offers the following methods: </a:t>
            </a:r>
          </a:p>
        </p:txBody>
      </p:sp>
      <p:sp>
        <p:nvSpPr>
          <p:cNvPr id="5" name="TextBox 4">
            <a:extLst>
              <a:ext uri="{FF2B5EF4-FFF2-40B4-BE49-F238E27FC236}">
                <a16:creationId xmlns:a16="http://schemas.microsoft.com/office/drawing/2014/main" id="{D47AF4B1-206D-B908-C025-CED90DD46F8B}"/>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82756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F38C06-3D94-3648-7872-9EE85FC4546A}"/>
              </a:ext>
            </a:extLst>
          </p:cNvPr>
          <p:cNvSpPr>
            <a:spLocks noGrp="1"/>
          </p:cNvSpPr>
          <p:nvPr>
            <p:ph type="title" idx="4294967295"/>
          </p:nvPr>
        </p:nvSpPr>
        <p:spPr>
          <a:xfrm>
            <a:off x="446554" y="554500"/>
            <a:ext cx="11582400" cy="723900"/>
          </a:xfrm>
        </p:spPr>
        <p:txBody>
          <a:bodyPr wrap="square" anchor="ctr">
            <a:noAutofit/>
          </a:bodyPr>
          <a:lstStyle/>
          <a:p>
            <a:pPr marL="0" marR="0">
              <a:lnSpc>
                <a:spcPct val="107000"/>
              </a:lnSpc>
              <a:spcBef>
                <a:spcPts val="0"/>
              </a:spcBef>
              <a:spcAft>
                <a:spcPts val="800"/>
              </a:spcAft>
            </a:pP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Message from CEO </a:t>
            </a:r>
            <a:b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Marc van Zadelhoff</a:t>
            </a:r>
          </a:p>
        </p:txBody>
      </p:sp>
      <p:pic>
        <p:nvPicPr>
          <p:cNvPr id="9" name="Picture 8">
            <a:extLst>
              <a:ext uri="{FF2B5EF4-FFF2-40B4-BE49-F238E27FC236}">
                <a16:creationId xmlns:a16="http://schemas.microsoft.com/office/drawing/2014/main" id="{41B3A47D-0A86-AED7-5F1B-6E6FF9C6B73E}"/>
              </a:ext>
            </a:extLst>
          </p:cNvPr>
          <p:cNvPicPr>
            <a:picLocks noChangeAspect="1"/>
          </p:cNvPicPr>
          <p:nvPr/>
        </p:nvPicPr>
        <p:blipFill>
          <a:blip r:embed="rId2"/>
          <a:stretch>
            <a:fillRect/>
          </a:stretch>
        </p:blipFill>
        <p:spPr>
          <a:xfrm>
            <a:off x="0" y="1799982"/>
            <a:ext cx="5460807" cy="4164884"/>
          </a:xfrm>
          <a:prstGeom prst="round2DiagRect">
            <a:avLst/>
          </a:prstGeom>
        </p:spPr>
      </p:pic>
      <p:sp>
        <p:nvSpPr>
          <p:cNvPr id="12" name="Rectangle: Rounded Corners 11">
            <a:extLst>
              <a:ext uri="{FF2B5EF4-FFF2-40B4-BE49-F238E27FC236}">
                <a16:creationId xmlns:a16="http://schemas.microsoft.com/office/drawing/2014/main" id="{93769056-31EE-3362-ECD8-194D9BF15830}"/>
              </a:ext>
            </a:extLst>
          </p:cNvPr>
          <p:cNvSpPr/>
          <p:nvPr/>
        </p:nvSpPr>
        <p:spPr>
          <a:xfrm>
            <a:off x="5799641" y="554500"/>
            <a:ext cx="7368362" cy="6342930"/>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30DFD6-9EE1-C965-D7EF-D3C36B3EA298}"/>
              </a:ext>
            </a:extLst>
          </p:cNvPr>
          <p:cNvSpPr txBox="1"/>
          <p:nvPr/>
        </p:nvSpPr>
        <p:spPr>
          <a:xfrm>
            <a:off x="6237754" y="839813"/>
            <a:ext cx="6699617" cy="6001066"/>
          </a:xfrm>
          <a:prstGeom prst="rect">
            <a:avLst/>
          </a:prstGeom>
          <a:noFill/>
        </p:spPr>
        <p:txBody>
          <a:bodyPr wrap="square">
            <a:spAutoFit/>
          </a:bodyPr>
          <a:lstStyle/>
          <a:p>
            <a:pPr marL="0" marR="0">
              <a:lnSpc>
                <a:spcPct val="107000"/>
              </a:lnSpc>
              <a:spcBef>
                <a:spcPts val="0"/>
              </a:spcBef>
              <a:spcAft>
                <a:spcPts val="800"/>
              </a:spcAft>
            </a:pPr>
            <a:r>
              <a:rPr lang="en-US"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a:p>
            <a:pPr marL="0" marR="0">
              <a:lnSpc>
                <a:spcPct val="107000"/>
              </a:lnSpc>
              <a:spcBef>
                <a:spcPts val="0"/>
              </a:spcBef>
              <a:spcAft>
                <a:spcPts val="80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Our shared mission is to ensure the security and resilience of organizations, and we are proud to be the trusted cybersecurity partner for thousands of them. Our continued growth is a testament to each of your contributions, which have helped us expand our customer base and deliver valuable human risk solutions. </a:t>
            </a:r>
          </a:p>
          <a:p>
            <a:pPr marL="0" marR="0">
              <a:lnSpc>
                <a:spcPct val="107000"/>
              </a:lnSpc>
              <a:spcBef>
                <a:spcPts val="0"/>
              </a:spcBef>
              <a:spcAft>
                <a:spcPts val="80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Our full potential can only be met if we all maintain the highest level of integrity and ethical standards. We all have a personal responsibility to deal honestly and fairly with our customers, prospects, partners, competitors, and each other.  This commitment to integrity is core to who we are as a company.</a:t>
            </a:r>
          </a:p>
          <a:p>
            <a:pPr marL="0" marR="0">
              <a:lnSpc>
                <a:spcPct val="107000"/>
              </a:lnSpc>
              <a:spcBef>
                <a:spcPts val="0"/>
              </a:spcBef>
              <a:spcAft>
                <a:spcPts val="80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Alongside our core company values, which provides us with our expected behaviors,  the Code of Business Conduct and Ethics provides us with tools to make the right decisions.</a:t>
            </a:r>
          </a:p>
          <a:p>
            <a:pPr marL="0" marR="0">
              <a:lnSpc>
                <a:spcPct val="107000"/>
              </a:lnSpc>
              <a:spcBef>
                <a:spcPts val="0"/>
              </a:spcBef>
              <a:spcAft>
                <a:spcPts val="800"/>
              </a:spcAft>
            </a:pPr>
            <a:r>
              <a:rPr lang="en-US" sz="16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All Mimecasters have an individual and corporate responsibility to uphold our Code. </a:t>
            </a: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Please familiarize yourself with it in its entirety and incorporate it into your daily business activities. </a:t>
            </a:r>
          </a:p>
          <a:p>
            <a:pPr marL="0" marR="0">
              <a:lnSpc>
                <a:spcPct val="107000"/>
              </a:lnSpc>
              <a:spcBef>
                <a:spcPts val="0"/>
              </a:spcBef>
              <a:spcAft>
                <a:spcPts val="80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Sincerely,</a:t>
            </a:r>
          </a:p>
          <a:p>
            <a:pPr marL="0" marR="0">
              <a:lnSpc>
                <a:spcPct val="107000"/>
              </a:lnSpc>
              <a:spcBef>
                <a:spcPts val="0"/>
              </a:spcBef>
              <a:spcAft>
                <a:spcPts val="800"/>
              </a:spcAft>
            </a:pPr>
            <a:r>
              <a:rPr lang="en-US" sz="1600" dirty="0">
                <a:solidFill>
                  <a:schemeClr val="bg2"/>
                </a:solidFill>
                <a:effectLst/>
                <a:latin typeface="Fairwater Script" panose="02000507000000020003" pitchFamily="2" charset="0"/>
                <a:ea typeface="Open Sans" panose="020B0606030504020204" pitchFamily="34" charset="0"/>
                <a:cs typeface="Open Sans" panose="020B0606030504020204" pitchFamily="34" charset="0"/>
              </a:rPr>
              <a:t>Marc van Zadelhoff</a:t>
            </a:r>
          </a:p>
          <a:p>
            <a:pPr marL="0" marR="0">
              <a:spcBef>
                <a:spcPts val="0"/>
              </a:spcBef>
              <a:spcAft>
                <a:spcPts val="800"/>
              </a:spcAft>
            </a:pPr>
            <a:r>
              <a:rPr lang="en-US"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2" name="TextBox 1">
            <a:extLst>
              <a:ext uri="{FF2B5EF4-FFF2-40B4-BE49-F238E27FC236}">
                <a16:creationId xmlns:a16="http://schemas.microsoft.com/office/drawing/2014/main" id="{2DC55D89-B353-D994-55EA-0A911C0D6C30}"/>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104052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98D3F5E-CD23-F25F-818C-99F25368805E}"/>
              </a:ext>
            </a:extLst>
          </p:cNvPr>
          <p:cNvSpPr txBox="1">
            <a:spLocks/>
          </p:cNvSpPr>
          <p:nvPr/>
        </p:nvSpPr>
        <p:spPr>
          <a:xfrm>
            <a:off x="8486798" y="366969"/>
            <a:ext cx="7314654" cy="75849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pPr>
            <a:r>
              <a:rPr lang="en-US" sz="3600" b="1" dirty="0">
                <a:effectLst/>
                <a:latin typeface="Open Sans" panose="020B0606030504020204" pitchFamily="34" charset="0"/>
                <a:ea typeface="Open Sans" panose="020B0606030504020204" pitchFamily="34" charset="0"/>
                <a:cs typeface="Open Sans" panose="020B0606030504020204" pitchFamily="34" charset="0"/>
              </a:rPr>
              <a:t>Participate in </a:t>
            </a:r>
          </a:p>
          <a:p>
            <a:pPr marR="0" lvl="0">
              <a:lnSpc>
                <a:spcPct val="107000"/>
              </a:lnSpc>
              <a:spcBef>
                <a:spcPts val="0"/>
              </a:spcBef>
            </a:pPr>
            <a:r>
              <a:rPr lang="en-US" sz="3600" b="1" dirty="0">
                <a:effectLst/>
                <a:latin typeface="Open Sans" panose="020B0606030504020204" pitchFamily="34" charset="0"/>
                <a:ea typeface="Open Sans" panose="020B0606030504020204" pitchFamily="34" charset="0"/>
                <a:cs typeface="Open Sans" panose="020B0606030504020204" pitchFamily="34" charset="0"/>
              </a:rPr>
              <a:t>Investigations</a:t>
            </a:r>
          </a:p>
        </p:txBody>
      </p:sp>
      <p:sp>
        <p:nvSpPr>
          <p:cNvPr id="2" name="Rectangle: Rounded Corners 1">
            <a:extLst>
              <a:ext uri="{FF2B5EF4-FFF2-40B4-BE49-F238E27FC236}">
                <a16:creationId xmlns:a16="http://schemas.microsoft.com/office/drawing/2014/main" id="{7370C270-F2F4-453F-68E1-E8AC7320AF38}"/>
              </a:ext>
            </a:extLst>
          </p:cNvPr>
          <p:cNvSpPr/>
          <p:nvPr/>
        </p:nvSpPr>
        <p:spPr>
          <a:xfrm>
            <a:off x="440432" y="1672389"/>
            <a:ext cx="6419099" cy="5161547"/>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D7B5F4-BEF5-D0AB-9466-1C361D13E7FA}"/>
              </a:ext>
            </a:extLst>
          </p:cNvPr>
          <p:cNvSpPr txBox="1"/>
          <p:nvPr/>
        </p:nvSpPr>
        <p:spPr>
          <a:xfrm>
            <a:off x="794046" y="2032622"/>
            <a:ext cx="5711869" cy="4801314"/>
          </a:xfrm>
          <a:prstGeom prst="rect">
            <a:avLst/>
          </a:prstGeom>
          <a:noFill/>
        </p:spPr>
        <p:txBody>
          <a:bodyPr wrap="square" rtlCol="0">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Mimecast’s management shall take reasonable steps to: (i) monitor and audit compliance with this Code, including the establishment of monitoring and auditing systems that are reasonably designed to investigate and detect conduct in violation of this Code; and (ii) when appropriate, impose and enforce appropriate disciplinary measures for violations of this Code. Disciplinary measures for violations of this Code will be determined at Mimecast’s sole discretion and may include, but are not limited to, counseling, oral or written warnings, probation or suspension with or without pay, demotions, reductions in salary, termination of employment or service, and restitution. Mimecast’s management may periodically report to the Board of Directors of Mimecast Holding Company Limited on these compliance efforts including, without limitation, periodic reporting of alleged violations of this Code and the actions taken with respect to any such violation. </a:t>
            </a:r>
          </a:p>
          <a:p>
            <a:endParaRPr lang="en-US" dirty="0"/>
          </a:p>
        </p:txBody>
      </p:sp>
      <p:sp>
        <p:nvSpPr>
          <p:cNvPr id="9" name="Rectangle: Rounded Corners 8">
            <a:extLst>
              <a:ext uri="{FF2B5EF4-FFF2-40B4-BE49-F238E27FC236}">
                <a16:creationId xmlns:a16="http://schemas.microsoft.com/office/drawing/2014/main" id="{AA076469-84E9-3167-5B26-FF566FA69B34}"/>
              </a:ext>
            </a:extLst>
          </p:cNvPr>
          <p:cNvSpPr/>
          <p:nvPr/>
        </p:nvSpPr>
        <p:spPr>
          <a:xfrm>
            <a:off x="7514453" y="2358188"/>
            <a:ext cx="5371323" cy="3167327"/>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86FAE8-45FF-D3ED-4E59-510D0A7DCC84}"/>
              </a:ext>
            </a:extLst>
          </p:cNvPr>
          <p:cNvSpPr txBox="1"/>
          <p:nvPr/>
        </p:nvSpPr>
        <p:spPr>
          <a:xfrm>
            <a:off x="7754502" y="2693971"/>
            <a:ext cx="5131274" cy="2831544"/>
          </a:xfrm>
          <a:prstGeom prst="rect">
            <a:avLst/>
          </a:prstGeom>
          <a:noFill/>
        </p:spPr>
        <p:txBody>
          <a:bodyPr wrap="square" rtlCol="0">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Mimecast’s Compliance Office coordinates investigations of suspected violations of this Code or our other policies or procedures, or any applicable law or regulation. Mimecast Legal, Human Resources, Security, IT, and other functions may participate in any investigation as may be necessary.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always cooperate with Mimecast in any investigation.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can always contact our General Counsel with any concerns around any investigation or its outcome. </a:t>
            </a:r>
          </a:p>
          <a:p>
            <a:endParaRPr lang="en-US" dirty="0"/>
          </a:p>
        </p:txBody>
      </p:sp>
      <p:sp>
        <p:nvSpPr>
          <p:cNvPr id="12" name="Title 1">
            <a:extLst>
              <a:ext uri="{FF2B5EF4-FFF2-40B4-BE49-F238E27FC236}">
                <a16:creationId xmlns:a16="http://schemas.microsoft.com/office/drawing/2014/main" id="{1B91DE39-E927-7F46-9ADF-74807E1DC05A}"/>
              </a:ext>
            </a:extLst>
          </p:cNvPr>
          <p:cNvSpPr>
            <a:spLocks noGrp="1"/>
          </p:cNvSpPr>
          <p:nvPr>
            <p:ph type="title" idx="4294967295"/>
          </p:nvPr>
        </p:nvSpPr>
        <p:spPr>
          <a:xfrm>
            <a:off x="1139348" y="527105"/>
            <a:ext cx="5021263" cy="723900"/>
          </a:xfrm>
        </p:spPr>
        <p:txBody>
          <a:bodyPr>
            <a:noAutofit/>
          </a:bodyPr>
          <a:lstStyle/>
          <a:p>
            <a:pPr marR="0" lvl="0">
              <a:lnSpc>
                <a:spcPct val="107000"/>
              </a:lnSpc>
              <a:spcBef>
                <a:spcPts val="0"/>
              </a:spcBef>
              <a:spcAft>
                <a:spcPts val="800"/>
              </a:spcAft>
            </a:pPr>
            <a:r>
              <a:rPr lang="en-US" sz="3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Disciplinary Action</a:t>
            </a:r>
          </a:p>
        </p:txBody>
      </p:sp>
      <p:sp>
        <p:nvSpPr>
          <p:cNvPr id="5" name="TextBox 4">
            <a:extLst>
              <a:ext uri="{FF2B5EF4-FFF2-40B4-BE49-F238E27FC236}">
                <a16:creationId xmlns:a16="http://schemas.microsoft.com/office/drawing/2014/main" id="{407E02A6-4873-FA95-2A39-4985BA7DD522}"/>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047477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A32F-F1DA-4960-BB2D-748F7B1E5A77}"/>
              </a:ext>
            </a:extLst>
          </p:cNvPr>
          <p:cNvSpPr>
            <a:spLocks noGrp="1"/>
          </p:cNvSpPr>
          <p:nvPr>
            <p:ph type="title" idx="4294967295"/>
          </p:nvPr>
        </p:nvSpPr>
        <p:spPr>
          <a:xfrm>
            <a:off x="427512" y="354938"/>
            <a:ext cx="11582400" cy="723900"/>
          </a:xfrm>
        </p:spPr>
        <p:txBody>
          <a:bodyPr>
            <a:normAutofit/>
          </a:bodyPr>
          <a:lstStyle/>
          <a:p>
            <a:pPr marR="0" lvl="0">
              <a:lnSpc>
                <a:spcPct val="107000"/>
              </a:lnSpc>
              <a:spcBef>
                <a:spcPts val="0"/>
              </a:spcBef>
              <a:spcAft>
                <a:spcPts val="800"/>
              </a:spcAft>
            </a:pP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Prohibition on Retaliation and Victimization</a:t>
            </a:r>
          </a:p>
        </p:txBody>
      </p:sp>
      <p:sp>
        <p:nvSpPr>
          <p:cNvPr id="5" name="Rectangle: Rounded Corners 4">
            <a:extLst>
              <a:ext uri="{FF2B5EF4-FFF2-40B4-BE49-F238E27FC236}">
                <a16:creationId xmlns:a16="http://schemas.microsoft.com/office/drawing/2014/main" id="{DD81CE38-02AB-F1A8-C044-E4D68DF4F05A}"/>
              </a:ext>
            </a:extLst>
          </p:cNvPr>
          <p:cNvSpPr/>
          <p:nvPr/>
        </p:nvSpPr>
        <p:spPr>
          <a:xfrm>
            <a:off x="1166362" y="1732547"/>
            <a:ext cx="5896175" cy="3537285"/>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70B5A8-25C9-BA06-0735-BE6BBAE5F67D}"/>
              </a:ext>
            </a:extLst>
          </p:cNvPr>
          <p:cNvSpPr txBox="1"/>
          <p:nvPr/>
        </p:nvSpPr>
        <p:spPr>
          <a:xfrm>
            <a:off x="1684908" y="1985373"/>
            <a:ext cx="5090984" cy="3046988"/>
          </a:xfrm>
          <a:prstGeom prst="rect">
            <a:avLst/>
          </a:prstGeom>
          <a:noFill/>
        </p:spPr>
        <p:txBody>
          <a:bodyPr wrap="square">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 part of our </a:t>
            </a:r>
            <a:r>
              <a:rPr lang="en-US" sz="1600"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Whistleblower Policies</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Mimecast expressly forbids any retaliation against any </a:t>
            </a:r>
            <a:r>
              <a:rPr lang="en-US"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Mimecaster</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who, acting in good faith on the basis of a reasonable belief, reports any suspected misconduct or participates in an investigation of a possible violation of this Code, other policies or procedures, or any applicable law, rule, or regulation. Any person who participates in any such retaliation is subject to disciplinary action, up to and including termination. Contact our </a:t>
            </a:r>
            <a:r>
              <a:rPr lang="en-US" sz="1600"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Compliance Office</a:t>
            </a:r>
            <a:r>
              <a:rPr lang="en-US" sz="1600"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immediately with any concerns around retaliation and victimization. </a:t>
            </a:r>
          </a:p>
        </p:txBody>
      </p:sp>
      <p:grpSp>
        <p:nvGrpSpPr>
          <p:cNvPr id="16" name="Group 15">
            <a:extLst>
              <a:ext uri="{FF2B5EF4-FFF2-40B4-BE49-F238E27FC236}">
                <a16:creationId xmlns:a16="http://schemas.microsoft.com/office/drawing/2014/main" id="{2DD6B207-3C07-A33E-FFD1-6E9C77DB0FC4}"/>
              </a:ext>
            </a:extLst>
          </p:cNvPr>
          <p:cNvGrpSpPr/>
          <p:nvPr/>
        </p:nvGrpSpPr>
        <p:grpSpPr>
          <a:xfrm>
            <a:off x="6775892" y="5839545"/>
            <a:ext cx="3427523" cy="1137313"/>
            <a:chOff x="8016946" y="4781879"/>
            <a:chExt cx="3095710" cy="1074548"/>
          </a:xfrm>
          <a:noFill/>
        </p:grpSpPr>
        <p:sp>
          <p:nvSpPr>
            <p:cNvPr id="17" name="Rectangle: Rounded Corners 16">
              <a:extLst>
                <a:ext uri="{FF2B5EF4-FFF2-40B4-BE49-F238E27FC236}">
                  <a16:creationId xmlns:a16="http://schemas.microsoft.com/office/drawing/2014/main" id="{1D022F37-377A-FFAA-7A25-AAB7919ED492}"/>
                </a:ext>
              </a:extLst>
            </p:cNvPr>
            <p:cNvSpPr/>
            <p:nvPr/>
          </p:nvSpPr>
          <p:spPr>
            <a:xfrm>
              <a:off x="8016946" y="4781879"/>
              <a:ext cx="3095710" cy="1074548"/>
            </a:xfrm>
            <a:prstGeom prst="roundRect">
              <a:avLst/>
            </a:prstGeom>
            <a:grp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BEAF1EF3-32CB-6210-CC8A-BA000F9905BD}"/>
                </a:ext>
              </a:extLst>
            </p:cNvPr>
            <p:cNvSpPr txBox="1"/>
            <p:nvPr/>
          </p:nvSpPr>
          <p:spPr>
            <a:xfrm>
              <a:off x="8282424" y="4872250"/>
              <a:ext cx="2771429" cy="843294"/>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600"/>
                </a:spcAft>
              </a:pPr>
              <a:r>
                <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More Information:</a:t>
              </a:r>
            </a:p>
            <a:p>
              <a:pPr>
                <a:spcAft>
                  <a:spcPts val="600"/>
                </a:spcAft>
              </a:pPr>
              <a:r>
                <a:rPr lang="en-US" sz="1400" b="1"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Global Whistleblower Policy</a:t>
              </a:r>
              <a:endParaRPr lang="en-US" sz="1400" b="1"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400" b="1" u="sng"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Whistleblower Policy - Australia</a:t>
              </a:r>
              <a:endParaRPr lang="en-US" sz="1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 name="Group 2">
            <a:extLst>
              <a:ext uri="{FF2B5EF4-FFF2-40B4-BE49-F238E27FC236}">
                <a16:creationId xmlns:a16="http://schemas.microsoft.com/office/drawing/2014/main" id="{9A4ABB2A-4A36-B06B-C539-99DB36DE03CD}"/>
              </a:ext>
            </a:extLst>
          </p:cNvPr>
          <p:cNvGrpSpPr/>
          <p:nvPr/>
        </p:nvGrpSpPr>
        <p:grpSpPr>
          <a:xfrm>
            <a:off x="7980308" y="2273441"/>
            <a:ext cx="3774559" cy="2328526"/>
            <a:chOff x="7286455" y="2209468"/>
            <a:chExt cx="3774559" cy="2328526"/>
          </a:xfrm>
        </p:grpSpPr>
        <p:sp>
          <p:nvSpPr>
            <p:cNvPr id="4" name="Speech Bubble: Oval 3">
              <a:extLst>
                <a:ext uri="{FF2B5EF4-FFF2-40B4-BE49-F238E27FC236}">
                  <a16:creationId xmlns:a16="http://schemas.microsoft.com/office/drawing/2014/main" id="{D1870C9B-AAC4-17F3-0667-14DCB168C112}"/>
                </a:ext>
              </a:extLst>
            </p:cNvPr>
            <p:cNvSpPr/>
            <p:nvPr/>
          </p:nvSpPr>
          <p:spPr>
            <a:xfrm>
              <a:off x="7286455" y="2209468"/>
              <a:ext cx="3774559" cy="2328526"/>
            </a:xfrm>
            <a:prstGeom prst="wedgeEllipseCallou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7E5225-F82B-15DC-6664-2BC733320A07}"/>
                </a:ext>
              </a:extLst>
            </p:cNvPr>
            <p:cNvSpPr txBox="1"/>
            <p:nvPr/>
          </p:nvSpPr>
          <p:spPr>
            <a:xfrm>
              <a:off x="7566056" y="2931248"/>
              <a:ext cx="3215358" cy="984885"/>
            </a:xfrm>
            <a:prstGeom prst="rect">
              <a:avLst/>
            </a:prstGeom>
            <a:noFill/>
          </p:spPr>
          <p:txBody>
            <a:bodyPr wrap="square" rtlCol="0">
              <a:spAutoFit/>
            </a:bodyPr>
            <a:lstStyle/>
            <a:p>
              <a:pPr algn="ctr"/>
              <a:r>
                <a:rPr kumimoji="0" lang="en-US" sz="14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Individuals must not suffer any detrimental treatment as a result of raising a concern in good faith.</a:t>
              </a:r>
            </a:p>
            <a:p>
              <a:pPr algn="ctr"/>
              <a:endPar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ACD093A4-34EC-D29B-CE5E-8FE5F58BF728}"/>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60459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88C92E7-5E82-9B54-6AE9-50FFCB3DFFC7}"/>
              </a:ext>
            </a:extLst>
          </p:cNvPr>
          <p:cNvSpPr/>
          <p:nvPr/>
        </p:nvSpPr>
        <p:spPr>
          <a:xfrm>
            <a:off x="880361" y="1677099"/>
            <a:ext cx="5546558" cy="3476721"/>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F98D3F5E-CD23-F25F-818C-99F25368805E}"/>
              </a:ext>
            </a:extLst>
          </p:cNvPr>
          <p:cNvSpPr txBox="1">
            <a:spLocks/>
          </p:cNvSpPr>
          <p:nvPr/>
        </p:nvSpPr>
        <p:spPr>
          <a:xfrm>
            <a:off x="8866848" y="658040"/>
            <a:ext cx="1731844" cy="75849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800" b="0" i="0" kern="1200" spc="0" baseline="0" dirty="0">
                <a:solidFill>
                  <a:schemeClr val="bg1"/>
                </a:solidFill>
                <a:latin typeface="Neo Sans W1G" panose="020B0504030504040204" pitchFamily="34" charset="0"/>
                <a:ea typeface="Neo Sans W1G" panose="020B0504030504040204" pitchFamily="34" charset="0"/>
                <a:cs typeface="Segoe UI" charset="0"/>
              </a:defRPr>
            </a:lvl1pPr>
            <a:lvl2pPr marL="0" indent="228600" algn="l" defTabSz="914400" rtl="0" eaLnBrk="1" latinLnBrk="0" hangingPunct="1">
              <a:lnSpc>
                <a:spcPct val="100000"/>
              </a:lnSpc>
              <a:spcBef>
                <a:spcPts val="500"/>
              </a:spcBef>
              <a:buClr>
                <a:srgbClr val="77BF43"/>
              </a:buClr>
              <a:buSzPct val="80000"/>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461963" indent="-234950" algn="l" defTabSz="914400" rtl="0" eaLnBrk="1" latinLnBrk="0" hangingPunct="1">
              <a:lnSpc>
                <a:spcPct val="100000"/>
              </a:lnSpc>
              <a:spcBef>
                <a:spcPts val="500"/>
              </a:spcBef>
              <a:buClr>
                <a:schemeClr val="accent3"/>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687388" indent="-225425" algn="l" defTabSz="914400" rtl="0" eaLnBrk="1" latinLnBrk="0" hangingPunct="1">
              <a:lnSpc>
                <a:spcPct val="100000"/>
              </a:lnSpc>
              <a:spcBef>
                <a:spcPts val="500"/>
              </a:spcBef>
              <a:buClr>
                <a:srgbClr val="FFC000"/>
              </a:buClr>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914400" indent="-227013" algn="l" defTabSz="914400" rtl="0" eaLnBrk="1" latinLnBrk="0" hangingPunct="1">
              <a:lnSpc>
                <a:spcPct val="100000"/>
              </a:lnSpc>
              <a:spcBef>
                <a:spcPts val="500"/>
              </a:spcBef>
              <a:buFont typeface="Wingdings" panose="05000000000000000000" pitchFamily="2" charset="2"/>
              <a:buChar char="§"/>
              <a:defRPr lang="en-US" sz="2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800"/>
              </a:spcAft>
            </a:pPr>
            <a:r>
              <a:rPr lang="en-US" sz="3600" b="1" dirty="0">
                <a:effectLst/>
                <a:latin typeface="Open Sans" panose="020B0606030504020204" pitchFamily="34" charset="0"/>
                <a:ea typeface="Open Sans" panose="020B0606030504020204" pitchFamily="34" charset="0"/>
                <a:cs typeface="Open Sans" panose="020B0606030504020204" pitchFamily="34" charset="0"/>
              </a:rPr>
              <a:t>Review</a:t>
            </a:r>
          </a:p>
        </p:txBody>
      </p:sp>
      <p:sp>
        <p:nvSpPr>
          <p:cNvPr id="3" name="Rectangle: Rounded Corners 2">
            <a:extLst>
              <a:ext uri="{FF2B5EF4-FFF2-40B4-BE49-F238E27FC236}">
                <a16:creationId xmlns:a16="http://schemas.microsoft.com/office/drawing/2014/main" id="{12C65071-D739-4945-8E9A-3E77B084DD51}"/>
              </a:ext>
            </a:extLst>
          </p:cNvPr>
          <p:cNvSpPr/>
          <p:nvPr/>
        </p:nvSpPr>
        <p:spPr>
          <a:xfrm>
            <a:off x="7012856" y="1677100"/>
            <a:ext cx="5439828" cy="3476721"/>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D7B5F4-BEF5-D0AB-9466-1C361D13E7FA}"/>
              </a:ext>
            </a:extLst>
          </p:cNvPr>
          <p:cNvSpPr txBox="1"/>
          <p:nvPr/>
        </p:nvSpPr>
        <p:spPr>
          <a:xfrm>
            <a:off x="1263818" y="2076055"/>
            <a:ext cx="5046306" cy="3722942"/>
          </a:xfrm>
          <a:prstGeom prst="rect">
            <a:avLst/>
          </a:prstGeom>
          <a:noFill/>
        </p:spPr>
        <p:txBody>
          <a:bodyPr wrap="square" rtlCol="0">
            <a:spAutoFit/>
          </a:bodyPr>
          <a:lstStyle/>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While some of the policies in this Code must be strictly adhered to and no exceptions are permitted, in other cases exceptions may be possible. Requests for waivers of any part of the Code must be submitted to our </a:t>
            </a:r>
            <a:r>
              <a:rPr lang="en-US" sz="1600" u="sng"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Compliance Office</a:t>
            </a:r>
            <a:r>
              <a:rPr lang="en-US" sz="1600" dirty="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approved by Mimecast’s General Counsel and Chief Human Resources Officer. Waivers requested by executive officers or members of the Board of Directors must be submitted to our Compliance Officer and General Counsel and must also be approved by the Board of Directors. </a:t>
            </a:r>
          </a:p>
          <a:p>
            <a:pPr marR="0">
              <a:spcBef>
                <a:spcPts val="0"/>
              </a:spcBef>
              <a:spcAft>
                <a:spcPts val="0"/>
              </a:spcAft>
            </a:pP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marR="0" lvl="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B286FAE8-45FF-D3ED-4E59-510D0A7DCC84}"/>
              </a:ext>
            </a:extLst>
          </p:cNvPr>
          <p:cNvSpPr txBox="1"/>
          <p:nvPr/>
        </p:nvSpPr>
        <p:spPr>
          <a:xfrm>
            <a:off x="7507184" y="1887083"/>
            <a:ext cx="4668773" cy="3323987"/>
          </a:xfrm>
          <a:prstGeom prst="rect">
            <a:avLst/>
          </a:prstGeom>
          <a:noFill/>
        </p:spPr>
        <p:txBody>
          <a:bodyPr wrap="square" rtlCol="0">
            <a:spAutoFit/>
          </a:bodyPr>
          <a:lstStyle/>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The Code is subject to approval by Mimecast’s General Counsel, Chief Compliance Officer, and Chief Human Resources Officer. This Code is also reviewed by the Board of Directors of Mimecast Holding Company Limited. </a:t>
            </a:r>
          </a:p>
          <a:p>
            <a:pPr marR="0">
              <a:spcBef>
                <a:spcPts val="0"/>
              </a:spcBef>
              <a:spcAft>
                <a:spcPts val="0"/>
              </a:spcAft>
            </a:pPr>
            <a:endPar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R="0">
              <a:spcBef>
                <a:spcPts val="0"/>
              </a:spcBef>
              <a:spcAft>
                <a:spcPts val="0"/>
              </a:spcAft>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Review is conducted in response to significant changes in Mimecast’s business practices or applicable law and regulations, and amendments may be made to ensure this Code remains current with Mimecast’s strategy and business objectives and applicable law. </a:t>
            </a:r>
          </a:p>
          <a:p>
            <a:endParaRPr lang="en-US" dirty="0"/>
          </a:p>
        </p:txBody>
      </p:sp>
      <p:sp>
        <p:nvSpPr>
          <p:cNvPr id="12" name="Title 1">
            <a:extLst>
              <a:ext uri="{FF2B5EF4-FFF2-40B4-BE49-F238E27FC236}">
                <a16:creationId xmlns:a16="http://schemas.microsoft.com/office/drawing/2014/main" id="{1B91DE39-E927-7F46-9ADF-74807E1DC05A}"/>
              </a:ext>
            </a:extLst>
          </p:cNvPr>
          <p:cNvSpPr>
            <a:spLocks noGrp="1"/>
          </p:cNvSpPr>
          <p:nvPr>
            <p:ph type="title" idx="4294967295"/>
          </p:nvPr>
        </p:nvSpPr>
        <p:spPr>
          <a:xfrm>
            <a:off x="2637764" y="549460"/>
            <a:ext cx="1935163" cy="723900"/>
          </a:xfrm>
        </p:spPr>
        <p:txBody>
          <a:bodyPr>
            <a:noAutofit/>
          </a:bodyPr>
          <a:lstStyle/>
          <a:p>
            <a:pPr marR="0" lvl="0">
              <a:lnSpc>
                <a:spcPct val="107000"/>
              </a:lnSpc>
              <a:spcBef>
                <a:spcPts val="0"/>
              </a:spcBef>
              <a:spcAft>
                <a:spcPts val="800"/>
              </a:spcAft>
            </a:pPr>
            <a:r>
              <a:rPr lang="en-US"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Waivers</a:t>
            </a:r>
          </a:p>
        </p:txBody>
      </p:sp>
      <p:sp>
        <p:nvSpPr>
          <p:cNvPr id="6" name="TextBox 5">
            <a:extLst>
              <a:ext uri="{FF2B5EF4-FFF2-40B4-BE49-F238E27FC236}">
                <a16:creationId xmlns:a16="http://schemas.microsoft.com/office/drawing/2014/main" id="{48C0730B-BDD2-AD74-CA35-899659783AA5}"/>
              </a:ext>
            </a:extLst>
          </p:cNvPr>
          <p:cNvSpPr txBox="1"/>
          <p:nvPr/>
        </p:nvSpPr>
        <p:spPr>
          <a:xfrm>
            <a:off x="2067819" y="5959632"/>
            <a:ext cx="9349154" cy="1015663"/>
          </a:xfrm>
          <a:prstGeom prst="rect">
            <a:avLst/>
          </a:prstGeom>
          <a:noFill/>
        </p:spPr>
        <p:txBody>
          <a:bodyPr wrap="square" rtlCol="0">
            <a:spAutoFit/>
          </a:bodyPr>
          <a:lstStyle/>
          <a:p>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This Code is required to be read and acknowledged annually</a:t>
            </a:r>
            <a:r>
              <a:rPr lang="en-ZA"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by all </a:t>
            </a:r>
            <a:r>
              <a:rPr lang="en-ZA" sz="1400" b="1"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ZA" sz="14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Electronic affirmation confirms that the Code has been read and understood and that there is agreement to comply with the Code.</a:t>
            </a:r>
            <a:endParaRPr lang="en-US" sz="14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10" name="Rectangle: Rounded Corners 9">
            <a:extLst>
              <a:ext uri="{FF2B5EF4-FFF2-40B4-BE49-F238E27FC236}">
                <a16:creationId xmlns:a16="http://schemas.microsoft.com/office/drawing/2014/main" id="{7FE07B3F-9B34-111C-ED27-81618C48CAA9}"/>
              </a:ext>
            </a:extLst>
          </p:cNvPr>
          <p:cNvSpPr/>
          <p:nvPr/>
        </p:nvSpPr>
        <p:spPr>
          <a:xfrm>
            <a:off x="1971625" y="5882575"/>
            <a:ext cx="9541543" cy="861774"/>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EC8E8D-5B99-02C6-3C14-DFE29629F9A0}"/>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46403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7C42-0135-46FB-8562-AA431D69DC06}"/>
              </a:ext>
            </a:extLst>
          </p:cNvPr>
          <p:cNvSpPr>
            <a:spLocks noGrp="1"/>
          </p:cNvSpPr>
          <p:nvPr>
            <p:ph type="title" idx="4294967295"/>
          </p:nvPr>
        </p:nvSpPr>
        <p:spPr>
          <a:xfrm>
            <a:off x="617838" y="837956"/>
            <a:ext cx="11582400" cy="723900"/>
          </a:xfrm>
        </p:spPr>
        <p:txBody>
          <a:bodyPr>
            <a:normAutofit/>
          </a:bodyPr>
          <a:lstStyle/>
          <a:p>
            <a:pPr algn="ct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Why This Matters</a:t>
            </a:r>
          </a:p>
        </p:txBody>
      </p:sp>
      <p:sp>
        <p:nvSpPr>
          <p:cNvPr id="8" name="Rectangle: Rounded Corners 7">
            <a:extLst>
              <a:ext uri="{FF2B5EF4-FFF2-40B4-BE49-F238E27FC236}">
                <a16:creationId xmlns:a16="http://schemas.microsoft.com/office/drawing/2014/main" id="{ACDF01F5-EEBC-075B-2B7B-2AAF681375CE}"/>
              </a:ext>
            </a:extLst>
          </p:cNvPr>
          <p:cNvSpPr/>
          <p:nvPr/>
        </p:nvSpPr>
        <p:spPr>
          <a:xfrm>
            <a:off x="2648198" y="2505693"/>
            <a:ext cx="7944592" cy="2861953"/>
          </a:xfrm>
          <a:prstGeom prst="roundRect">
            <a:avLst/>
          </a:prstGeom>
          <a:noFill/>
          <a:ln w="317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14000"/>
              </a:lnSpc>
              <a:spcAft>
                <a:spcPts val="600"/>
              </a:spcAft>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 is committed to:</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nSpc>
                <a:spcPct val="114000"/>
              </a:lnSpc>
              <a:spcAft>
                <a:spcPts val="0"/>
              </a:spcAft>
              <a:buClr>
                <a:schemeClr val="accent3"/>
              </a:buClr>
              <a:buFont typeface="Wingdings" panose="05000000000000000000" pitchFamily="2" charset="2"/>
              <a:buChar char="v"/>
            </a:pP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Upholding Mimecast’s Core Values;</a:t>
            </a:r>
          </a:p>
          <a:p>
            <a:pPr marL="285750" marR="0" lvl="0" indent="-285750">
              <a:lnSpc>
                <a:spcPct val="114000"/>
              </a:lnSpc>
              <a:spcAft>
                <a:spcPts val="0"/>
              </a:spcAft>
              <a:buClr>
                <a:schemeClr val="accent3"/>
              </a:buClr>
              <a:buFont typeface="Wingdings" panose="05000000000000000000" pitchFamily="2" charset="2"/>
              <a:buChar char="v"/>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Promoting the health, safety, and wellbeing of </a:t>
            </a:r>
            <a:r>
              <a:rPr lang="en-US"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nSpc>
                <a:spcPct val="114000"/>
              </a:lnSpc>
              <a:spcAft>
                <a:spcPts val="0"/>
              </a:spcAft>
              <a:buClr>
                <a:schemeClr val="accent3"/>
              </a:buClr>
              <a:buFont typeface="Wingdings" panose="05000000000000000000" pitchFamily="2" charset="2"/>
              <a:buChar char="v"/>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Enabling Mimecasters to use their best judgment and common sense when making decisions;</a:t>
            </a:r>
          </a:p>
          <a:p>
            <a:pPr marL="285750" marR="0" lvl="0" indent="-285750">
              <a:lnSpc>
                <a:spcPct val="114000"/>
              </a:lnSpc>
              <a:spcAft>
                <a:spcPts val="0"/>
              </a:spcAft>
              <a:buClr>
                <a:schemeClr val="accent3"/>
              </a:buClr>
              <a:buFont typeface="Wingdings" panose="05000000000000000000" pitchFamily="2" charset="2"/>
              <a:buChar char="v"/>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Maintaining the reputation of Mimecast and our business practices; and</a:t>
            </a:r>
          </a:p>
          <a:p>
            <a:pPr marL="285750" marR="0" lvl="0" indent="-285750">
              <a:lnSpc>
                <a:spcPct val="114000"/>
              </a:lnSpc>
              <a:spcAft>
                <a:spcPts val="0"/>
              </a:spcAft>
              <a:buClr>
                <a:schemeClr val="accent3"/>
              </a:buClr>
              <a:buFont typeface="Wingdings" panose="05000000000000000000" pitchFamily="2" charset="2"/>
              <a:buChar char="v"/>
            </a:pPr>
            <a:r>
              <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Providing clear expectations of our Mimecasters and third parties.</a:t>
            </a:r>
          </a:p>
        </p:txBody>
      </p:sp>
      <p:sp>
        <p:nvSpPr>
          <p:cNvPr id="4" name="TextBox 3">
            <a:extLst>
              <a:ext uri="{FF2B5EF4-FFF2-40B4-BE49-F238E27FC236}">
                <a16:creationId xmlns:a16="http://schemas.microsoft.com/office/drawing/2014/main" id="{D2421250-119A-3D70-5D90-7240BC47965A}"/>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87431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4CE79F-93CA-351F-4329-69447959FC52}"/>
              </a:ext>
            </a:extLst>
          </p:cNvPr>
          <p:cNvGrpSpPr/>
          <p:nvPr/>
        </p:nvGrpSpPr>
        <p:grpSpPr>
          <a:xfrm>
            <a:off x="1204333" y="1488559"/>
            <a:ext cx="11214070" cy="4249632"/>
            <a:chOff x="702527" y="683102"/>
            <a:chExt cx="11214070" cy="5147250"/>
          </a:xfrm>
          <a:noFill/>
        </p:grpSpPr>
        <p:sp>
          <p:nvSpPr>
            <p:cNvPr id="2" name="Rectangle: Rounded Corners 1">
              <a:extLst>
                <a:ext uri="{FF2B5EF4-FFF2-40B4-BE49-F238E27FC236}">
                  <a16:creationId xmlns:a16="http://schemas.microsoft.com/office/drawing/2014/main" id="{EDC33B5A-50A3-CFE3-62B0-71FB5ECE6D62}"/>
                </a:ext>
              </a:extLst>
            </p:cNvPr>
            <p:cNvSpPr/>
            <p:nvPr/>
          </p:nvSpPr>
          <p:spPr>
            <a:xfrm>
              <a:off x="702527" y="683102"/>
              <a:ext cx="11214070" cy="5147250"/>
            </a:xfrm>
            <a:prstGeom prst="roundRect">
              <a:avLst/>
            </a:prstGeom>
            <a:grp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8FF3DF-0515-A1ED-6357-136DEDE297CB}"/>
                </a:ext>
              </a:extLst>
            </p:cNvPr>
            <p:cNvSpPr txBox="1"/>
            <p:nvPr/>
          </p:nvSpPr>
          <p:spPr>
            <a:xfrm>
              <a:off x="1494222" y="1456792"/>
              <a:ext cx="9949442" cy="3599870"/>
            </a:xfrm>
            <a:prstGeom prst="rect">
              <a:avLst/>
            </a:prstGeom>
            <a:grpFill/>
            <a:ln w="28575">
              <a:noFill/>
            </a:ln>
          </p:spPr>
          <p:txBody>
            <a:bodyPr wrap="square">
              <a:spAutoFit/>
            </a:bodyPr>
            <a:lstStyle/>
            <a:p>
              <a:pPr marL="0" marR="0">
                <a:lnSpc>
                  <a:spcPct val="115000"/>
                </a:lnSpc>
                <a:spcBef>
                  <a:spcPts val="0"/>
                </a:spcBef>
                <a:spcAft>
                  <a:spcPts val="1000"/>
                </a:spcAft>
              </a:pPr>
              <a:r>
                <a:rPr lang="en-ZA" sz="2400" b="1" dirty="0">
                  <a:solidFill>
                    <a:schemeClr val="bg2"/>
                  </a:solidFill>
                  <a:effectLst/>
                  <a:latin typeface="Open Sans" panose="020B0606030504020204" pitchFamily="34" charset="0"/>
                  <a:cs typeface="Open Sans" panose="020B0606030504020204" pitchFamily="34" charset="0"/>
                </a:rPr>
                <a:t>OUR ACTIONS AS MIMECASTERS PROMOTE INTEGRITY FOR OUR COMPANY, THIRD PARTIES WITH WHOM WE DO BUSINESS, AND EACH OTHER.</a:t>
              </a:r>
              <a:endParaRPr lang="en-US" dirty="0">
                <a:solidFill>
                  <a:schemeClr val="bg2"/>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pPr>
              <a:r>
                <a:rPr lang="en-ZA" sz="1600" b="0" dirty="0">
                  <a:solidFill>
                    <a:schemeClr val="bg2"/>
                  </a:solidFill>
                  <a:effectLst/>
                  <a:latin typeface="Open Sans" panose="020B0606030504020204" pitchFamily="34" charset="0"/>
                  <a:cs typeface="Open Sans" panose="020B0606030504020204" pitchFamily="34" charset="0"/>
                </a:rPr>
                <a:t>Mimecast is committed to compliance with all applicable laws and regulations in the UK, the U.S., and everywhere else we do business. To support this effort, </a:t>
              </a:r>
              <a:r>
                <a:rPr lang="en-ZA" sz="1600" b="0" dirty="0" err="1">
                  <a:solidFill>
                    <a:schemeClr val="bg2"/>
                  </a:solidFill>
                  <a:effectLst/>
                  <a:latin typeface="Open Sans" panose="020B0606030504020204" pitchFamily="34" charset="0"/>
                  <a:cs typeface="Open Sans" panose="020B0606030504020204" pitchFamily="34" charset="0"/>
                </a:rPr>
                <a:t>Mimecasters</a:t>
              </a:r>
              <a:r>
                <a:rPr lang="en-ZA" sz="1600" b="0" dirty="0">
                  <a:solidFill>
                    <a:schemeClr val="bg2"/>
                  </a:solidFill>
                  <a:effectLst/>
                  <a:latin typeface="Open Sans" panose="020B0606030504020204" pitchFamily="34" charset="0"/>
                  <a:cs typeface="Open Sans" panose="020B0606030504020204" pitchFamily="34" charset="0"/>
                </a:rPr>
                <a:t> are committed to compliance with this Code of Business Conduct and Ethics (the “Code”), as well as our other corporate policies. If there is uncertainty about how the Code’s provisions or our other policies translate into </a:t>
              </a:r>
              <a:r>
                <a:rPr lang="en-ZA" sz="1600" b="0" dirty="0" err="1">
                  <a:solidFill>
                    <a:schemeClr val="bg2"/>
                  </a:solidFill>
                  <a:effectLst/>
                  <a:latin typeface="Open Sans" panose="020B0606030504020204" pitchFamily="34" charset="0"/>
                  <a:cs typeface="Open Sans" panose="020B0606030504020204" pitchFamily="34" charset="0"/>
                </a:rPr>
                <a:t>behavior</a:t>
              </a:r>
              <a:r>
                <a:rPr lang="en-ZA" sz="1600" b="0" dirty="0">
                  <a:solidFill>
                    <a:schemeClr val="bg2"/>
                  </a:solidFill>
                  <a:effectLst/>
                  <a:latin typeface="Open Sans" panose="020B0606030504020204" pitchFamily="34" charset="0"/>
                  <a:cs typeface="Open Sans" panose="020B0606030504020204" pitchFamily="34" charset="0"/>
                </a:rPr>
                <a:t>, don’t guess. Use the Compliance Decision Tree on the next slide. Alternatively, ask our </a:t>
              </a:r>
              <a:r>
                <a:rPr lang="en-ZA" sz="1600" b="0" u="sng" dirty="0">
                  <a:solidFill>
                    <a:schemeClr val="accent3"/>
                  </a:solidFill>
                  <a:effectLst/>
                  <a:latin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Compliance Office</a:t>
              </a:r>
              <a:r>
                <a:rPr lang="en-ZA" sz="1600" b="0" dirty="0">
                  <a:solidFill>
                    <a:schemeClr val="bg2"/>
                  </a:solidFill>
                  <a:effectLst/>
                  <a:latin typeface="Open Sans" panose="020B0606030504020204" pitchFamily="34" charset="0"/>
                  <a:cs typeface="Open Sans" panose="020B0606030504020204" pitchFamily="34" charset="0"/>
                </a:rPr>
                <a:t>, </a:t>
              </a:r>
              <a:r>
                <a:rPr lang="en-ZA" sz="1600" b="0" dirty="0">
                  <a:solidFill>
                    <a:schemeClr val="accent3"/>
                  </a:solidFill>
                  <a:effectLst/>
                  <a:latin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Legal</a:t>
              </a:r>
              <a:r>
                <a:rPr lang="en-ZA" sz="1600" b="0" dirty="0">
                  <a:solidFill>
                    <a:schemeClr val="bg1"/>
                  </a:solidFill>
                  <a:effectLst/>
                  <a:latin typeface="Open Sans" panose="020B0606030504020204" pitchFamily="34" charset="0"/>
                  <a:cs typeface="Open Sans" panose="020B0606030504020204" pitchFamily="34" charset="0"/>
                </a:rPr>
                <a:t>,</a:t>
              </a:r>
              <a:r>
                <a:rPr lang="en-ZA" sz="1600" b="0" dirty="0">
                  <a:solidFill>
                    <a:schemeClr val="bg2"/>
                  </a:solidFill>
                  <a:effectLst/>
                  <a:latin typeface="Open Sans" panose="020B0606030504020204" pitchFamily="34" charset="0"/>
                  <a:cs typeface="Open Sans" panose="020B0606030504020204" pitchFamily="34" charset="0"/>
                </a:rPr>
                <a:t> your </a:t>
              </a:r>
              <a:r>
                <a:rPr lang="en-ZA" sz="1600" dirty="0">
                  <a:solidFill>
                    <a:schemeClr val="bg2"/>
                  </a:solidFill>
                  <a:latin typeface="Open Sans" panose="020B0606030504020204" pitchFamily="34" charset="0"/>
                  <a:cs typeface="Open Sans" panose="020B0606030504020204" pitchFamily="34" charset="0"/>
                </a:rPr>
                <a:t>HR Partner</a:t>
              </a:r>
              <a:r>
                <a:rPr lang="en-ZA" sz="1600" b="0" dirty="0">
                  <a:solidFill>
                    <a:schemeClr val="bg2"/>
                  </a:solidFill>
                  <a:effectLst/>
                  <a:latin typeface="Open Sans" panose="020B0606030504020204" pitchFamily="34" charset="0"/>
                  <a:cs typeface="Open Sans" panose="020B0606030504020204" pitchFamily="34" charset="0"/>
                </a:rPr>
                <a:t>, or your manager. </a:t>
              </a:r>
            </a:p>
          </p:txBody>
        </p:sp>
      </p:grpSp>
      <p:pic>
        <p:nvPicPr>
          <p:cNvPr id="13" name="Graphic 12" descr="Ribbon with solid fill">
            <a:extLst>
              <a:ext uri="{FF2B5EF4-FFF2-40B4-BE49-F238E27FC236}">
                <a16:creationId xmlns:a16="http://schemas.microsoft.com/office/drawing/2014/main" id="{B8039EB9-A914-1494-B4B3-7CE515E5C00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813" y="927857"/>
            <a:ext cx="1695412" cy="1695412"/>
          </a:xfrm>
          <a:prstGeom prst="rect">
            <a:avLst/>
          </a:prstGeom>
        </p:spPr>
      </p:pic>
    </p:spTree>
    <p:extLst>
      <p:ext uri="{BB962C8B-B14F-4D97-AF65-F5344CB8AC3E}">
        <p14:creationId xmlns:p14="http://schemas.microsoft.com/office/powerpoint/2010/main" val="85505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E112-A97F-5A46-BFD1-50B7D9FE3838}"/>
              </a:ext>
            </a:extLst>
          </p:cNvPr>
          <p:cNvSpPr>
            <a:spLocks noGrp="1"/>
          </p:cNvSpPr>
          <p:nvPr>
            <p:ph type="title" idx="4294967295"/>
          </p:nvPr>
        </p:nvSpPr>
        <p:spPr>
          <a:xfrm>
            <a:off x="775251" y="170659"/>
            <a:ext cx="11582400" cy="723900"/>
          </a:xfrm>
        </p:spPr>
        <p:txBody>
          <a:bodyPr>
            <a:normAutofit/>
          </a:bodyPr>
          <a:lstStyle/>
          <a:p>
            <a:pPr algn="ctr"/>
            <a:r>
              <a:rPr lang="da-DK"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Compliance Decision Tree</a:t>
            </a:r>
          </a:p>
        </p:txBody>
      </p:sp>
      <p:grpSp>
        <p:nvGrpSpPr>
          <p:cNvPr id="7" name="Group 6">
            <a:extLst>
              <a:ext uri="{FF2B5EF4-FFF2-40B4-BE49-F238E27FC236}">
                <a16:creationId xmlns:a16="http://schemas.microsoft.com/office/drawing/2014/main" id="{11A8DF4A-DAA8-7278-6366-A48850BCA8B2}"/>
              </a:ext>
            </a:extLst>
          </p:cNvPr>
          <p:cNvGrpSpPr/>
          <p:nvPr/>
        </p:nvGrpSpPr>
        <p:grpSpPr>
          <a:xfrm>
            <a:off x="431903" y="1126387"/>
            <a:ext cx="12575968" cy="6230088"/>
            <a:chOff x="255181" y="1086785"/>
            <a:chExt cx="12738026" cy="6352702"/>
          </a:xfrm>
        </p:grpSpPr>
        <p:sp>
          <p:nvSpPr>
            <p:cNvPr id="25" name="Rectangle: Rounded Corners 24">
              <a:extLst>
                <a:ext uri="{FF2B5EF4-FFF2-40B4-BE49-F238E27FC236}">
                  <a16:creationId xmlns:a16="http://schemas.microsoft.com/office/drawing/2014/main" id="{054F50DB-4393-43F2-B7F1-A993F9026C58}"/>
                </a:ext>
              </a:extLst>
            </p:cNvPr>
            <p:cNvSpPr/>
            <p:nvPr/>
          </p:nvSpPr>
          <p:spPr>
            <a:xfrm>
              <a:off x="9856589" y="1116073"/>
              <a:ext cx="3136618" cy="5634280"/>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STOP</a:t>
              </a:r>
            </a:p>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Do not proceed.</a:t>
              </a: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There may be serious consequences for this action.</a:t>
              </a: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a:t>
              </a: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Legal</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Or</a:t>
              </a: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rPr>
                <a:t> Compliance Office</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Rounded Corners 26">
              <a:extLst>
                <a:ext uri="{FF2B5EF4-FFF2-40B4-BE49-F238E27FC236}">
                  <a16:creationId xmlns:a16="http://schemas.microsoft.com/office/drawing/2014/main" id="{85DE9A85-B737-4239-A51A-414E8D612B40}"/>
                </a:ext>
              </a:extLst>
            </p:cNvPr>
            <p:cNvSpPr/>
            <p:nvPr/>
          </p:nvSpPr>
          <p:spPr>
            <a:xfrm>
              <a:off x="255181" y="1116631"/>
              <a:ext cx="3030279" cy="5633722"/>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ASK FOR HELP</a:t>
              </a:r>
            </a:p>
            <a:p>
              <a:pPr algn="ct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a:t>
              </a: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Legal</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Or</a:t>
              </a: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rPr>
                <a:t>Compliance Office</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Or </a:t>
              </a: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HR Partner</a:t>
              </a:r>
            </a:p>
            <a:p>
              <a:pPr algn="ctr"/>
              <a:b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Or</a:t>
              </a: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manager</a:t>
              </a:r>
            </a:p>
            <a:p>
              <a:pPr algn="ct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0" name="Group 49">
              <a:extLst>
                <a:ext uri="{FF2B5EF4-FFF2-40B4-BE49-F238E27FC236}">
                  <a16:creationId xmlns:a16="http://schemas.microsoft.com/office/drawing/2014/main" id="{BF608FFC-A27B-4F9B-88D7-FDB99D5F0070}"/>
                </a:ext>
              </a:extLst>
            </p:cNvPr>
            <p:cNvGrpSpPr/>
            <p:nvPr/>
          </p:nvGrpSpPr>
          <p:grpSpPr>
            <a:xfrm>
              <a:off x="3492686" y="1086785"/>
              <a:ext cx="6177516" cy="6352702"/>
              <a:chOff x="3492686" y="1086785"/>
              <a:chExt cx="6177516" cy="6352702"/>
            </a:xfrm>
          </p:grpSpPr>
          <p:sp>
            <p:nvSpPr>
              <p:cNvPr id="8" name="Rectangle: Rounded Corners 7">
                <a:extLst>
                  <a:ext uri="{FF2B5EF4-FFF2-40B4-BE49-F238E27FC236}">
                    <a16:creationId xmlns:a16="http://schemas.microsoft.com/office/drawing/2014/main" id="{AF8F99C3-A110-499C-8CC4-061CF643E796}"/>
                  </a:ext>
                </a:extLst>
              </p:cNvPr>
              <p:cNvSpPr/>
              <p:nvPr/>
            </p:nvSpPr>
            <p:spPr>
              <a:xfrm>
                <a:off x="3492686" y="1086785"/>
                <a:ext cx="6177516" cy="506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Is it legal?</a:t>
                </a:r>
              </a:p>
            </p:txBody>
          </p:sp>
          <p:sp>
            <p:nvSpPr>
              <p:cNvPr id="13" name="Rectangle: Rounded Corners 12">
                <a:extLst>
                  <a:ext uri="{FF2B5EF4-FFF2-40B4-BE49-F238E27FC236}">
                    <a16:creationId xmlns:a16="http://schemas.microsoft.com/office/drawing/2014/main" id="{1EE4BA8B-C7DC-4482-8D07-9D5BC12D3263}"/>
                  </a:ext>
                </a:extLst>
              </p:cNvPr>
              <p:cNvSpPr/>
              <p:nvPr/>
            </p:nvSpPr>
            <p:spPr>
              <a:xfrm>
                <a:off x="3492686" y="3354274"/>
                <a:ext cx="6177516" cy="506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Does it align with our Mimecast Way?</a:t>
                </a:r>
              </a:p>
            </p:txBody>
          </p:sp>
          <p:sp>
            <p:nvSpPr>
              <p:cNvPr id="14" name="Rectangle: Rounded Corners 13">
                <a:extLst>
                  <a:ext uri="{FF2B5EF4-FFF2-40B4-BE49-F238E27FC236}">
                    <a16:creationId xmlns:a16="http://schemas.microsoft.com/office/drawing/2014/main" id="{042A00A5-7DBA-4A50-B963-AE1735DB9383}"/>
                  </a:ext>
                </a:extLst>
              </p:cNvPr>
              <p:cNvSpPr/>
              <p:nvPr/>
            </p:nvSpPr>
            <p:spPr>
              <a:xfrm>
                <a:off x="3492686" y="4502374"/>
                <a:ext cx="6177516" cy="506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Would it adversely affect Mimecast, our employees, customers, trading partners and/or other applicable third parties?</a:t>
                </a:r>
              </a:p>
            </p:txBody>
          </p:sp>
          <p:sp>
            <p:nvSpPr>
              <p:cNvPr id="15" name="Rectangle: Rounded Corners 14">
                <a:extLst>
                  <a:ext uri="{FF2B5EF4-FFF2-40B4-BE49-F238E27FC236}">
                    <a16:creationId xmlns:a16="http://schemas.microsoft.com/office/drawing/2014/main" id="{6517C4D2-A438-43F4-B141-1E7955F80B28}"/>
                  </a:ext>
                </a:extLst>
              </p:cNvPr>
              <p:cNvSpPr/>
              <p:nvPr/>
            </p:nvSpPr>
            <p:spPr>
              <a:xfrm>
                <a:off x="3492686" y="2212429"/>
                <a:ext cx="6177516" cy="506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Does it comply with Mimecast policies?</a:t>
                </a:r>
              </a:p>
            </p:txBody>
          </p:sp>
          <p:sp>
            <p:nvSpPr>
              <p:cNvPr id="16" name="Rectangle: Rounded Corners 15">
                <a:extLst>
                  <a:ext uri="{FF2B5EF4-FFF2-40B4-BE49-F238E27FC236}">
                    <a16:creationId xmlns:a16="http://schemas.microsoft.com/office/drawing/2014/main" id="{E6EB2EED-625D-4BB9-95C9-050FBBCFBF2C}"/>
                  </a:ext>
                </a:extLst>
              </p:cNvPr>
              <p:cNvSpPr/>
              <p:nvPr/>
            </p:nvSpPr>
            <p:spPr>
              <a:xfrm>
                <a:off x="3492686" y="5650474"/>
                <a:ext cx="6177516" cy="464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Would you be concerned if it were a news headline?</a:t>
                </a:r>
              </a:p>
            </p:txBody>
          </p:sp>
          <p:sp>
            <p:nvSpPr>
              <p:cNvPr id="28" name="Arrow: Down 27">
                <a:extLst>
                  <a:ext uri="{FF2B5EF4-FFF2-40B4-BE49-F238E27FC236}">
                    <a16:creationId xmlns:a16="http://schemas.microsoft.com/office/drawing/2014/main" id="{4D349FC9-3033-46A7-B459-AE99B0B69799}"/>
                  </a:ext>
                </a:extLst>
              </p:cNvPr>
              <p:cNvSpPr/>
              <p:nvPr/>
            </p:nvSpPr>
            <p:spPr>
              <a:xfrm>
                <a:off x="6081934" y="1671579"/>
                <a:ext cx="999460" cy="50681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Yes</a:t>
                </a:r>
              </a:p>
            </p:txBody>
          </p:sp>
          <p:sp>
            <p:nvSpPr>
              <p:cNvPr id="29" name="Arrow: Down 28">
                <a:extLst>
                  <a:ext uri="{FF2B5EF4-FFF2-40B4-BE49-F238E27FC236}">
                    <a16:creationId xmlns:a16="http://schemas.microsoft.com/office/drawing/2014/main" id="{11BE49EA-F056-460A-AB5C-40035FEA788B}"/>
                  </a:ext>
                </a:extLst>
              </p:cNvPr>
              <p:cNvSpPr/>
              <p:nvPr/>
            </p:nvSpPr>
            <p:spPr>
              <a:xfrm>
                <a:off x="6081714" y="2811683"/>
                <a:ext cx="999460" cy="50681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Yes</a:t>
                </a:r>
              </a:p>
            </p:txBody>
          </p:sp>
          <p:sp>
            <p:nvSpPr>
              <p:cNvPr id="30" name="Arrow: Down 29">
                <a:extLst>
                  <a:ext uri="{FF2B5EF4-FFF2-40B4-BE49-F238E27FC236}">
                    <a16:creationId xmlns:a16="http://schemas.microsoft.com/office/drawing/2014/main" id="{C169917F-9BE6-4503-A74D-C049A0277FC6}"/>
                  </a:ext>
                </a:extLst>
              </p:cNvPr>
              <p:cNvSpPr/>
              <p:nvPr/>
            </p:nvSpPr>
            <p:spPr>
              <a:xfrm>
                <a:off x="6081714" y="3928324"/>
                <a:ext cx="999460" cy="50681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Yes</a:t>
                </a:r>
              </a:p>
            </p:txBody>
          </p:sp>
          <p:sp>
            <p:nvSpPr>
              <p:cNvPr id="31" name="Arrow: Down 30">
                <a:extLst>
                  <a:ext uri="{FF2B5EF4-FFF2-40B4-BE49-F238E27FC236}">
                    <a16:creationId xmlns:a16="http://schemas.microsoft.com/office/drawing/2014/main" id="{96D13732-356F-48E4-9D21-F7E02BDAF898}"/>
                  </a:ext>
                </a:extLst>
              </p:cNvPr>
              <p:cNvSpPr/>
              <p:nvPr/>
            </p:nvSpPr>
            <p:spPr>
              <a:xfrm>
                <a:off x="6081714" y="5076424"/>
                <a:ext cx="999460" cy="506813"/>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No</a:t>
                </a:r>
              </a:p>
            </p:txBody>
          </p:sp>
          <p:sp>
            <p:nvSpPr>
              <p:cNvPr id="33" name="Arrow: Down 32">
                <a:extLst>
                  <a:ext uri="{FF2B5EF4-FFF2-40B4-BE49-F238E27FC236}">
                    <a16:creationId xmlns:a16="http://schemas.microsoft.com/office/drawing/2014/main" id="{C7689E42-5336-4851-BA1E-CFC7B4096A32}"/>
                  </a:ext>
                </a:extLst>
              </p:cNvPr>
              <p:cNvSpPr/>
              <p:nvPr/>
            </p:nvSpPr>
            <p:spPr>
              <a:xfrm>
                <a:off x="6081714" y="6188742"/>
                <a:ext cx="999460" cy="506813"/>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No</a:t>
                </a:r>
              </a:p>
            </p:txBody>
          </p:sp>
          <p:sp>
            <p:nvSpPr>
              <p:cNvPr id="34" name="Rectangle: Rounded Corners 33">
                <a:extLst>
                  <a:ext uri="{FF2B5EF4-FFF2-40B4-BE49-F238E27FC236}">
                    <a16:creationId xmlns:a16="http://schemas.microsoft.com/office/drawing/2014/main" id="{3F6E37B2-DAB7-4D40-8C89-8039C29077CF}"/>
                  </a:ext>
                </a:extLst>
              </p:cNvPr>
              <p:cNvSpPr/>
              <p:nvPr/>
            </p:nvSpPr>
            <p:spPr>
              <a:xfrm>
                <a:off x="3896936" y="6750353"/>
                <a:ext cx="5348177" cy="68913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The decision to proceed forward appears appropriate</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algn="ctr"/>
                <a:r>
                  <a:rPr lang="en-US" sz="1050" b="1" dirty="0">
                    <a:solidFill>
                      <a:schemeClr val="tx2"/>
                    </a:solidFill>
                    <a:latin typeface="Open Sans" panose="020B0606030504020204" pitchFamily="34" charset="0"/>
                    <a:ea typeface="Open Sans" panose="020B0606030504020204" pitchFamily="34" charset="0"/>
                    <a:cs typeface="Open Sans" panose="020B0606030504020204" pitchFamily="34" charset="0"/>
                  </a:rPr>
                  <a:t> If you have questions, contact: </a:t>
                </a:r>
                <a:r>
                  <a:rPr lang="en-US" sz="1050"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Legal</a:t>
                </a:r>
                <a:r>
                  <a:rPr lang="en-US" sz="1050" b="1" dirty="0">
                    <a:solidFill>
                      <a:schemeClr val="tx2"/>
                    </a:solidFill>
                    <a:latin typeface="Open Sans" panose="020B0606030504020204" pitchFamily="34" charset="0"/>
                    <a:ea typeface="Open Sans" panose="020B0606030504020204" pitchFamily="34" charset="0"/>
                    <a:cs typeface="Open Sans" panose="020B0606030504020204" pitchFamily="34" charset="0"/>
                  </a:rPr>
                  <a:t> or </a:t>
                </a:r>
                <a:r>
                  <a:rPr lang="en-US" sz="1050"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Compliance Office</a:t>
                </a:r>
                <a:r>
                  <a:rPr lang="en-US" sz="1050" b="1"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5" name="Arrow: Right 34">
                <a:extLst>
                  <a:ext uri="{FF2B5EF4-FFF2-40B4-BE49-F238E27FC236}">
                    <a16:creationId xmlns:a16="http://schemas.microsoft.com/office/drawing/2014/main" id="{DA54DE72-4970-465D-BF59-A1FA04FE5E7D}"/>
                  </a:ext>
                </a:extLst>
              </p:cNvPr>
              <p:cNvSpPr/>
              <p:nvPr/>
            </p:nvSpPr>
            <p:spPr>
              <a:xfrm>
                <a:off x="7804298" y="1671579"/>
                <a:ext cx="999460" cy="44840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No</a:t>
                </a:r>
              </a:p>
            </p:txBody>
          </p:sp>
          <p:sp>
            <p:nvSpPr>
              <p:cNvPr id="38" name="Arrow: Right 37">
                <a:extLst>
                  <a:ext uri="{FF2B5EF4-FFF2-40B4-BE49-F238E27FC236}">
                    <a16:creationId xmlns:a16="http://schemas.microsoft.com/office/drawing/2014/main" id="{E570BAE8-10FC-48B3-812D-91D6CE90EC30}"/>
                  </a:ext>
                </a:extLst>
              </p:cNvPr>
              <p:cNvSpPr/>
              <p:nvPr/>
            </p:nvSpPr>
            <p:spPr>
              <a:xfrm>
                <a:off x="7814821" y="2809426"/>
                <a:ext cx="999460" cy="44840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No</a:t>
                </a:r>
              </a:p>
            </p:txBody>
          </p:sp>
          <p:sp>
            <p:nvSpPr>
              <p:cNvPr id="39" name="Arrow: Right 38">
                <a:extLst>
                  <a:ext uri="{FF2B5EF4-FFF2-40B4-BE49-F238E27FC236}">
                    <a16:creationId xmlns:a16="http://schemas.microsoft.com/office/drawing/2014/main" id="{E3CA6869-66DE-4ADB-905E-DD0247EB5B40}"/>
                  </a:ext>
                </a:extLst>
              </p:cNvPr>
              <p:cNvSpPr/>
              <p:nvPr/>
            </p:nvSpPr>
            <p:spPr>
              <a:xfrm>
                <a:off x="7804298" y="3928435"/>
                <a:ext cx="999460" cy="44840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No</a:t>
                </a:r>
              </a:p>
            </p:txBody>
          </p:sp>
          <p:sp>
            <p:nvSpPr>
              <p:cNvPr id="40" name="Arrow: Right 39">
                <a:extLst>
                  <a:ext uri="{FF2B5EF4-FFF2-40B4-BE49-F238E27FC236}">
                    <a16:creationId xmlns:a16="http://schemas.microsoft.com/office/drawing/2014/main" id="{6E2BBE5D-A129-47D0-932D-1B63EFBED478}"/>
                  </a:ext>
                </a:extLst>
              </p:cNvPr>
              <p:cNvSpPr/>
              <p:nvPr/>
            </p:nvSpPr>
            <p:spPr>
              <a:xfrm>
                <a:off x="7804298" y="5105625"/>
                <a:ext cx="999460" cy="4484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Yes</a:t>
                </a:r>
              </a:p>
            </p:txBody>
          </p:sp>
          <p:sp>
            <p:nvSpPr>
              <p:cNvPr id="41" name="Arrow: Right 40">
                <a:extLst>
                  <a:ext uri="{FF2B5EF4-FFF2-40B4-BE49-F238E27FC236}">
                    <a16:creationId xmlns:a16="http://schemas.microsoft.com/office/drawing/2014/main" id="{8C61A6DF-F804-414B-9973-6CEC1B418D78}"/>
                  </a:ext>
                </a:extLst>
              </p:cNvPr>
              <p:cNvSpPr/>
              <p:nvPr/>
            </p:nvSpPr>
            <p:spPr>
              <a:xfrm>
                <a:off x="7804298" y="6206463"/>
                <a:ext cx="999460" cy="4484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Yes</a:t>
                </a:r>
              </a:p>
            </p:txBody>
          </p:sp>
          <p:sp>
            <p:nvSpPr>
              <p:cNvPr id="45" name="Arrow: Left 44">
                <a:extLst>
                  <a:ext uri="{FF2B5EF4-FFF2-40B4-BE49-F238E27FC236}">
                    <a16:creationId xmlns:a16="http://schemas.microsoft.com/office/drawing/2014/main" id="{4392B225-4312-4942-866B-4531D27F6F15}"/>
                  </a:ext>
                </a:extLst>
              </p:cNvPr>
              <p:cNvSpPr/>
              <p:nvPr/>
            </p:nvSpPr>
            <p:spPr>
              <a:xfrm>
                <a:off x="4380622" y="1676844"/>
                <a:ext cx="978408" cy="457604"/>
              </a:xfrm>
              <a:prstGeom prst="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Not Sure</a:t>
                </a:r>
              </a:p>
            </p:txBody>
          </p:sp>
          <p:sp>
            <p:nvSpPr>
              <p:cNvPr id="46" name="Arrow: Left 45">
                <a:extLst>
                  <a:ext uri="{FF2B5EF4-FFF2-40B4-BE49-F238E27FC236}">
                    <a16:creationId xmlns:a16="http://schemas.microsoft.com/office/drawing/2014/main" id="{FBA47F97-5805-4A86-985E-368F049C0A50}"/>
                  </a:ext>
                </a:extLst>
              </p:cNvPr>
              <p:cNvSpPr/>
              <p:nvPr/>
            </p:nvSpPr>
            <p:spPr>
              <a:xfrm>
                <a:off x="4380622" y="2829301"/>
                <a:ext cx="978408" cy="457604"/>
              </a:xfrm>
              <a:prstGeom prst="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Not Sure</a:t>
                </a:r>
              </a:p>
            </p:txBody>
          </p:sp>
          <p:sp>
            <p:nvSpPr>
              <p:cNvPr id="47" name="Arrow: Left 46">
                <a:extLst>
                  <a:ext uri="{FF2B5EF4-FFF2-40B4-BE49-F238E27FC236}">
                    <a16:creationId xmlns:a16="http://schemas.microsoft.com/office/drawing/2014/main" id="{74CF2590-08A2-4ADF-84F9-44B5DF482853}"/>
                  </a:ext>
                </a:extLst>
              </p:cNvPr>
              <p:cNvSpPr/>
              <p:nvPr/>
            </p:nvSpPr>
            <p:spPr>
              <a:xfrm>
                <a:off x="4380622" y="3956568"/>
                <a:ext cx="978408" cy="457604"/>
              </a:xfrm>
              <a:prstGeom prst="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Not Sure</a:t>
                </a:r>
              </a:p>
            </p:txBody>
          </p:sp>
          <p:sp>
            <p:nvSpPr>
              <p:cNvPr id="48" name="Arrow: Left 47">
                <a:extLst>
                  <a:ext uri="{FF2B5EF4-FFF2-40B4-BE49-F238E27FC236}">
                    <a16:creationId xmlns:a16="http://schemas.microsoft.com/office/drawing/2014/main" id="{3FF2896A-A63F-4CC6-9410-29ED78B0AC98}"/>
                  </a:ext>
                </a:extLst>
              </p:cNvPr>
              <p:cNvSpPr/>
              <p:nvPr/>
            </p:nvSpPr>
            <p:spPr>
              <a:xfrm>
                <a:off x="4380622" y="5096430"/>
                <a:ext cx="978408" cy="457604"/>
              </a:xfrm>
              <a:prstGeom prst="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Not Sure</a:t>
                </a:r>
              </a:p>
            </p:txBody>
          </p:sp>
          <p:sp>
            <p:nvSpPr>
              <p:cNvPr id="49" name="Arrow: Left 48">
                <a:extLst>
                  <a:ext uri="{FF2B5EF4-FFF2-40B4-BE49-F238E27FC236}">
                    <a16:creationId xmlns:a16="http://schemas.microsoft.com/office/drawing/2014/main" id="{3DEA73F4-A2A9-4A18-862D-0B8DA5367FAD}"/>
                  </a:ext>
                </a:extLst>
              </p:cNvPr>
              <p:cNvSpPr/>
              <p:nvPr/>
            </p:nvSpPr>
            <p:spPr>
              <a:xfrm>
                <a:off x="4380622" y="6210524"/>
                <a:ext cx="978408" cy="457604"/>
              </a:xfrm>
              <a:prstGeom prst="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Not Sure</a:t>
                </a:r>
              </a:p>
            </p:txBody>
          </p:sp>
        </p:grpSp>
      </p:grpSp>
      <p:sp>
        <p:nvSpPr>
          <p:cNvPr id="3" name="TextBox 2">
            <a:extLst>
              <a:ext uri="{FF2B5EF4-FFF2-40B4-BE49-F238E27FC236}">
                <a16:creationId xmlns:a16="http://schemas.microsoft.com/office/drawing/2014/main" id="{E9223672-BBA6-721B-B321-DF9903A3B466}"/>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344020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625FF98-998C-4C04-8757-66426654C870}"/>
              </a:ext>
            </a:extLst>
          </p:cNvPr>
          <p:cNvSpPr/>
          <p:nvPr/>
        </p:nvSpPr>
        <p:spPr>
          <a:xfrm>
            <a:off x="7606766" y="106358"/>
            <a:ext cx="5743931" cy="5402324"/>
          </a:xfrm>
          <a:prstGeom prst="ellipse">
            <a:avLst/>
          </a:prstGeom>
          <a:solidFill>
            <a:schemeClr val="accent3"/>
          </a:solid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87C42-0135-46FB-8562-AA431D69DC06}"/>
              </a:ext>
            </a:extLst>
          </p:cNvPr>
          <p:cNvSpPr>
            <a:spLocks noGrp="1"/>
          </p:cNvSpPr>
          <p:nvPr>
            <p:ph type="title" idx="4294967295"/>
          </p:nvPr>
        </p:nvSpPr>
        <p:spPr>
          <a:xfrm>
            <a:off x="250208" y="554555"/>
            <a:ext cx="11582400" cy="723900"/>
          </a:xfrm>
        </p:spPr>
        <p:txBody>
          <a:bodyPr>
            <a:normAutofit/>
          </a:bodyPr>
          <a:lstStyle/>
          <a:p>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Mimecaster Responsibilities</a:t>
            </a:r>
          </a:p>
        </p:txBody>
      </p:sp>
      <p:sp>
        <p:nvSpPr>
          <p:cNvPr id="4" name="Content Placeholder 3">
            <a:extLst>
              <a:ext uri="{FF2B5EF4-FFF2-40B4-BE49-F238E27FC236}">
                <a16:creationId xmlns:a16="http://schemas.microsoft.com/office/drawing/2014/main" id="{C3BBDA09-41CC-472A-863B-FC6837C56543}"/>
              </a:ext>
            </a:extLst>
          </p:cNvPr>
          <p:cNvSpPr>
            <a:spLocks noGrp="1"/>
          </p:cNvSpPr>
          <p:nvPr>
            <p:ph sz="quarter" idx="4294967295"/>
          </p:nvPr>
        </p:nvSpPr>
        <p:spPr>
          <a:xfrm>
            <a:off x="575601" y="1875364"/>
            <a:ext cx="6465888" cy="4686300"/>
          </a:xfrm>
        </p:spPr>
        <p:txBody>
          <a:bodyPr>
            <a:normAutofit/>
          </a:bodyPr>
          <a:lstStyle/>
          <a:p>
            <a:pPr marL="342900" indent="-342900">
              <a:lnSpc>
                <a:spcPct val="124000"/>
              </a:lnSpc>
              <a:spcBef>
                <a:spcPts val="0"/>
              </a:spcBef>
              <a:buClr>
                <a:schemeClr val="accent3"/>
              </a:buClr>
              <a:buFont typeface="Wingdings" panose="05000000000000000000" pitchFamily="2" charset="2"/>
              <a:buChar char="v"/>
              <a:tabLst>
                <a:tab pos="457200" algn="l"/>
              </a:tabLst>
            </a:pPr>
            <a:r>
              <a:rPr lang="en-US" sz="1600" dirty="0">
                <a:solidFill>
                  <a:schemeClr val="bg1"/>
                </a:solidFill>
                <a:effectLst/>
                <a:latin typeface="Open Sans" panose="020B0606030504020204" pitchFamily="34" charset="0"/>
                <a:cs typeface="Open Sans" panose="020B0606030504020204" pitchFamily="34" charset="0"/>
              </a:rPr>
              <a:t>Follow all </a:t>
            </a:r>
            <a:r>
              <a:rPr lang="en-US" sz="1600" dirty="0">
                <a:solidFill>
                  <a:schemeClr val="bg1"/>
                </a:solidFill>
                <a:latin typeface="Open Sans" panose="020B0606030504020204" pitchFamily="34" charset="0"/>
                <a:cs typeface="Open Sans" panose="020B0606030504020204" pitchFamily="34" charset="0"/>
              </a:rPr>
              <a:t>applicable </a:t>
            </a:r>
            <a:r>
              <a:rPr lang="en-US" sz="1600" dirty="0">
                <a:solidFill>
                  <a:schemeClr val="bg1"/>
                </a:solidFill>
                <a:effectLst/>
                <a:latin typeface="Open Sans" panose="020B0606030504020204" pitchFamily="34" charset="0"/>
                <a:cs typeface="Open Sans" panose="020B0606030504020204" pitchFamily="34" charset="0"/>
              </a:rPr>
              <a:t>laws and regulations;</a:t>
            </a:r>
          </a:p>
          <a:p>
            <a:pPr marL="342900" marR="0" lvl="0" indent="-342900">
              <a:lnSpc>
                <a:spcPct val="124000"/>
              </a:lnSpc>
              <a:spcBef>
                <a:spcPts val="0"/>
              </a:spcBef>
              <a:spcAft>
                <a:spcPts val="0"/>
              </a:spcAft>
              <a:buClr>
                <a:schemeClr val="accent3"/>
              </a:buClr>
              <a:buFont typeface="Wingdings" panose="05000000000000000000" pitchFamily="2" charset="2"/>
              <a:buChar char="v"/>
              <a:tabLst>
                <a:tab pos="457200" algn="l"/>
              </a:tabLst>
            </a:pPr>
            <a:r>
              <a:rPr lang="en-US" sz="1600" dirty="0">
                <a:solidFill>
                  <a:schemeClr val="bg1"/>
                </a:solidFill>
                <a:effectLst/>
                <a:latin typeface="Open Sans" panose="020B0606030504020204" pitchFamily="34" charset="0"/>
                <a:cs typeface="Open Sans" panose="020B0606030504020204" pitchFamily="34" charset="0"/>
              </a:rPr>
              <a:t>Read and understand the Code;</a:t>
            </a:r>
          </a:p>
          <a:p>
            <a:pPr marL="342900" indent="-342900">
              <a:lnSpc>
                <a:spcPct val="124000"/>
              </a:lnSpc>
              <a:spcBef>
                <a:spcPts val="0"/>
              </a:spcBef>
              <a:buClr>
                <a:schemeClr val="accent3"/>
              </a:buClr>
              <a:buFont typeface="Wingdings" panose="05000000000000000000" pitchFamily="2" charset="2"/>
              <a:buChar char="v"/>
              <a:tabLst>
                <a:tab pos="457200" algn="l"/>
              </a:tabLst>
            </a:pPr>
            <a:r>
              <a:rPr lang="en-US" sz="1600" dirty="0">
                <a:solidFill>
                  <a:schemeClr val="bg1"/>
                </a:solidFill>
                <a:latin typeface="Open Sans" panose="020B0606030504020204" pitchFamily="34" charset="0"/>
                <a:cs typeface="Open Sans" panose="020B0606030504020204" pitchFamily="34" charset="0"/>
              </a:rPr>
              <a:t>Speak up if you have a concern or suspect any violations with our policies </a:t>
            </a:r>
            <a:r>
              <a:rPr lang="en-US" sz="1600" dirty="0">
                <a:solidFill>
                  <a:schemeClr val="bg1"/>
                </a:solidFill>
                <a:effectLst/>
                <a:latin typeface="Open Sans" panose="020B0606030504020204" pitchFamily="34" charset="0"/>
                <a:cs typeface="Open Sans" panose="020B0606030504020204" pitchFamily="34" charset="0"/>
              </a:rPr>
              <a:t>(See section ‘</a:t>
            </a:r>
            <a:r>
              <a:rPr lang="en-US" sz="1600" dirty="0">
                <a:solidFill>
                  <a:schemeClr val="bg1"/>
                </a:solidFill>
                <a:latin typeface="Open Sans" panose="020B0606030504020204" pitchFamily="34" charset="0"/>
                <a:cs typeface="Open Sans" panose="020B0606030504020204" pitchFamily="34" charset="0"/>
              </a:rPr>
              <a:t>Seek Guidance &amp; Report Suspected Violations</a:t>
            </a:r>
            <a:r>
              <a:rPr lang="en-US" sz="1600" dirty="0">
                <a:solidFill>
                  <a:schemeClr val="bg1"/>
                </a:solidFill>
                <a:effectLst/>
                <a:latin typeface="Open Sans" panose="020B0606030504020204" pitchFamily="34" charset="0"/>
                <a:cs typeface="Open Sans" panose="020B0606030504020204" pitchFamily="34" charset="0"/>
              </a:rPr>
              <a:t>’);</a:t>
            </a:r>
          </a:p>
          <a:p>
            <a:pPr marL="342900" marR="0" lvl="0" indent="-342900">
              <a:lnSpc>
                <a:spcPct val="124000"/>
              </a:lnSpc>
              <a:spcBef>
                <a:spcPts val="0"/>
              </a:spcBef>
              <a:spcAft>
                <a:spcPts val="0"/>
              </a:spcAft>
              <a:buClr>
                <a:schemeClr val="accent3"/>
              </a:buClr>
              <a:buFont typeface="Wingdings" panose="05000000000000000000" pitchFamily="2" charset="2"/>
              <a:buChar char="v"/>
              <a:tabLst>
                <a:tab pos="457200" algn="l"/>
              </a:tabLst>
            </a:pPr>
            <a:r>
              <a:rPr lang="en-US" sz="1600" dirty="0">
                <a:solidFill>
                  <a:schemeClr val="bg1"/>
                </a:solidFill>
                <a:latin typeface="Open Sans" panose="020B0606030504020204" pitchFamily="34" charset="0"/>
                <a:cs typeface="Open Sans" panose="020B0606030504020204" pitchFamily="34" charset="0"/>
              </a:rPr>
              <a:t>As coordinated with the Compliance Office, c</a:t>
            </a:r>
            <a:r>
              <a:rPr lang="en-US" sz="1600" dirty="0">
                <a:solidFill>
                  <a:schemeClr val="bg1"/>
                </a:solidFill>
                <a:effectLst/>
                <a:latin typeface="Open Sans" panose="020B0606030504020204" pitchFamily="34" charset="0"/>
                <a:cs typeface="Open Sans" panose="020B0606030504020204" pitchFamily="34" charset="0"/>
              </a:rPr>
              <a:t>ooperate with any investigations; </a:t>
            </a:r>
            <a:r>
              <a:rPr lang="en-US" sz="1600" dirty="0">
                <a:solidFill>
                  <a:schemeClr val="bg1"/>
                </a:solidFill>
                <a:latin typeface="Open Sans" panose="020B0606030504020204" pitchFamily="34" charset="0"/>
                <a:cs typeface="Open Sans" panose="020B0606030504020204" pitchFamily="34" charset="0"/>
              </a:rPr>
              <a:t>and</a:t>
            </a:r>
            <a:endParaRPr lang="en-US" sz="1600" dirty="0">
              <a:solidFill>
                <a:schemeClr val="bg1"/>
              </a:solidFill>
              <a:effectLst/>
              <a:latin typeface="Open Sans" panose="020B0606030504020204" pitchFamily="34" charset="0"/>
              <a:cs typeface="Open Sans" panose="020B0606030504020204" pitchFamily="34" charset="0"/>
            </a:endParaRPr>
          </a:p>
          <a:p>
            <a:pPr marL="342900" marR="0" lvl="0" indent="-342900">
              <a:lnSpc>
                <a:spcPct val="124000"/>
              </a:lnSpc>
              <a:spcBef>
                <a:spcPts val="0"/>
              </a:spcBef>
              <a:spcAft>
                <a:spcPts val="0"/>
              </a:spcAft>
              <a:buClr>
                <a:schemeClr val="accent3"/>
              </a:buClr>
              <a:buFont typeface="Wingdings" panose="05000000000000000000" pitchFamily="2" charset="2"/>
              <a:buChar char="v"/>
              <a:tabLst>
                <a:tab pos="457200" algn="l"/>
              </a:tabLst>
            </a:pPr>
            <a:r>
              <a:rPr lang="en-US" sz="1600" dirty="0">
                <a:solidFill>
                  <a:schemeClr val="bg1"/>
                </a:solidFill>
                <a:effectLst/>
                <a:latin typeface="Open Sans" panose="020B0606030504020204" pitchFamily="34" charset="0"/>
                <a:cs typeface="Open Sans" panose="020B0606030504020204" pitchFamily="34" charset="0"/>
              </a:rPr>
              <a:t>Seek guidance if you are unsure about Mimecast’s </a:t>
            </a:r>
            <a:r>
              <a:rPr lang="en-US" sz="1600" dirty="0">
                <a:solidFill>
                  <a:srgbClr val="FF0000"/>
                </a:solidFill>
                <a:effectLst/>
                <a:latin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policies</a:t>
            </a:r>
            <a:r>
              <a:rPr lang="en-US" sz="1600" dirty="0">
                <a:solidFill>
                  <a:schemeClr val="bg1"/>
                </a:solidFill>
                <a:effectLst/>
                <a:latin typeface="Open Sans" panose="020B0606030504020204" pitchFamily="34" charset="0"/>
                <a:cs typeface="Open Sans" panose="020B0606030504020204" pitchFamily="34" charset="0"/>
              </a:rPr>
              <a:t>:</a:t>
            </a:r>
          </a:p>
          <a:p>
            <a:pPr marL="1200150" marR="0" lvl="2" indent="-285750">
              <a:lnSpc>
                <a:spcPct val="124000"/>
              </a:lnSpc>
              <a:spcBef>
                <a:spcPts val="0"/>
              </a:spcBef>
              <a:spcAft>
                <a:spcPts val="0"/>
              </a:spcAft>
              <a:buClr>
                <a:schemeClr val="bg1"/>
              </a:buClr>
              <a:buFont typeface="Wingdings" panose="05000000000000000000" pitchFamily="2" charset="2"/>
              <a:buChar char="v"/>
              <a:tabLst>
                <a:tab pos="1371600" algn="l"/>
              </a:tabLst>
            </a:pPr>
            <a:r>
              <a:rPr lang="en-US" u="sng" dirty="0">
                <a:solidFill>
                  <a:schemeClr val="accent3"/>
                </a:solidFill>
                <a:effectLst/>
                <a:latin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Legal</a:t>
            </a:r>
            <a:endParaRPr lang="en-US" dirty="0">
              <a:solidFill>
                <a:schemeClr val="accent3"/>
              </a:solidFill>
              <a:effectLst/>
              <a:latin typeface="Open Sans" panose="020B0606030504020204" pitchFamily="34" charset="0"/>
              <a:cs typeface="Open Sans" panose="020B0606030504020204" pitchFamily="34" charset="0"/>
            </a:endParaRPr>
          </a:p>
          <a:p>
            <a:pPr marL="1200150" marR="0" lvl="2" indent="-285750">
              <a:lnSpc>
                <a:spcPct val="124000"/>
              </a:lnSpc>
              <a:spcBef>
                <a:spcPts val="0"/>
              </a:spcBef>
              <a:spcAft>
                <a:spcPts val="0"/>
              </a:spcAft>
              <a:buClr>
                <a:schemeClr val="bg1"/>
              </a:buClr>
              <a:buFont typeface="Wingdings" panose="05000000000000000000" pitchFamily="2" charset="2"/>
              <a:buChar char="v"/>
              <a:tabLst>
                <a:tab pos="1371600" algn="l"/>
              </a:tabLst>
            </a:pPr>
            <a:r>
              <a:rPr lang="en-US" u="sng" dirty="0">
                <a:solidFill>
                  <a:schemeClr val="accent3"/>
                </a:solidFill>
                <a:effectLst/>
                <a:latin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Compliance Office</a:t>
            </a:r>
            <a:endParaRPr lang="en-US" u="sng" dirty="0">
              <a:solidFill>
                <a:schemeClr val="accent3"/>
              </a:solidFill>
              <a:effectLst/>
              <a:latin typeface="Open Sans" panose="020B0606030504020204" pitchFamily="34" charset="0"/>
              <a:cs typeface="Open Sans" panose="020B0606030504020204" pitchFamily="34" charset="0"/>
            </a:endParaRPr>
          </a:p>
          <a:p>
            <a:pPr marL="1200150" marR="0" lvl="2" indent="-285750">
              <a:lnSpc>
                <a:spcPct val="124000"/>
              </a:lnSpc>
              <a:spcBef>
                <a:spcPts val="0"/>
              </a:spcBef>
              <a:spcAft>
                <a:spcPts val="0"/>
              </a:spcAft>
              <a:buClr>
                <a:schemeClr val="bg1"/>
              </a:buClr>
              <a:buFont typeface="Wingdings" panose="05000000000000000000" pitchFamily="2" charset="2"/>
              <a:buChar char="v"/>
              <a:tabLst>
                <a:tab pos="1371600" algn="l"/>
              </a:tabLst>
            </a:pPr>
            <a:r>
              <a:rPr lang="en-US" dirty="0">
                <a:solidFill>
                  <a:schemeClr val="bg1"/>
                </a:solidFill>
                <a:latin typeface="Open Sans" panose="020B0606030504020204" pitchFamily="34" charset="0"/>
                <a:cs typeface="Open Sans" panose="020B0606030504020204" pitchFamily="34" charset="0"/>
              </a:rPr>
              <a:t>Your HR Partner</a:t>
            </a:r>
            <a:endParaRPr lang="en-US" dirty="0">
              <a:solidFill>
                <a:schemeClr val="bg1"/>
              </a:solidFill>
              <a:effectLst/>
              <a:latin typeface="Open Sans" panose="020B0606030504020204" pitchFamily="34" charset="0"/>
              <a:cs typeface="Open Sans" panose="020B0606030504020204" pitchFamily="34" charset="0"/>
            </a:endParaRPr>
          </a:p>
          <a:p>
            <a:pPr marL="1200150" marR="0" lvl="2" indent="-285750">
              <a:lnSpc>
                <a:spcPct val="124000"/>
              </a:lnSpc>
              <a:spcBef>
                <a:spcPts val="0"/>
              </a:spcBef>
              <a:spcAft>
                <a:spcPts val="0"/>
              </a:spcAft>
              <a:buClr>
                <a:schemeClr val="bg1"/>
              </a:buClr>
              <a:buFont typeface="Wingdings" panose="05000000000000000000" pitchFamily="2" charset="2"/>
              <a:buChar char="v"/>
              <a:tabLst>
                <a:tab pos="1371600" algn="l"/>
              </a:tabLst>
            </a:pPr>
            <a:r>
              <a:rPr lang="en-US" dirty="0">
                <a:solidFill>
                  <a:schemeClr val="bg1"/>
                </a:solidFill>
                <a:effectLst/>
                <a:latin typeface="Open Sans" panose="020B0606030504020204" pitchFamily="34" charset="0"/>
                <a:cs typeface="Open Sans" panose="020B0606030504020204" pitchFamily="34" charset="0"/>
              </a:rPr>
              <a:t>Your manager</a:t>
            </a:r>
          </a:p>
        </p:txBody>
      </p:sp>
      <p:grpSp>
        <p:nvGrpSpPr>
          <p:cNvPr id="15" name="Group 14">
            <a:extLst>
              <a:ext uri="{FF2B5EF4-FFF2-40B4-BE49-F238E27FC236}">
                <a16:creationId xmlns:a16="http://schemas.microsoft.com/office/drawing/2014/main" id="{6F32B536-FA8B-F6BB-8D2E-E3253391F391}"/>
              </a:ext>
            </a:extLst>
          </p:cNvPr>
          <p:cNvGrpSpPr/>
          <p:nvPr/>
        </p:nvGrpSpPr>
        <p:grpSpPr>
          <a:xfrm rot="21230089">
            <a:off x="8759071" y="1562449"/>
            <a:ext cx="3439320" cy="2038601"/>
            <a:chOff x="4072324" y="4789236"/>
            <a:chExt cx="3439320" cy="2038601"/>
          </a:xfrm>
        </p:grpSpPr>
        <p:pic>
          <p:nvPicPr>
            <p:cNvPr id="16" name="Graphic 15" descr="Single gear outline">
              <a:extLst>
                <a:ext uri="{FF2B5EF4-FFF2-40B4-BE49-F238E27FC236}">
                  <a16:creationId xmlns:a16="http://schemas.microsoft.com/office/drawing/2014/main" id="{96F33F33-45EC-ECCF-C223-32CEBE094D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71813">
              <a:off x="5634642" y="5494517"/>
              <a:ext cx="1118173" cy="1118173"/>
            </a:xfrm>
            <a:prstGeom prst="rect">
              <a:avLst/>
            </a:prstGeom>
          </p:spPr>
        </p:pic>
        <p:pic>
          <p:nvPicPr>
            <p:cNvPr id="17" name="Graphic 16" descr="Walk outline">
              <a:extLst>
                <a:ext uri="{FF2B5EF4-FFF2-40B4-BE49-F238E27FC236}">
                  <a16:creationId xmlns:a16="http://schemas.microsoft.com/office/drawing/2014/main" id="{03D65827-5DB3-50C5-0EE6-2F5136783E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67039" y="4948047"/>
              <a:ext cx="914400" cy="914400"/>
            </a:xfrm>
            <a:prstGeom prst="rect">
              <a:avLst/>
            </a:prstGeom>
          </p:spPr>
        </p:pic>
        <p:pic>
          <p:nvPicPr>
            <p:cNvPr id="18" name="Graphic 17" descr="Single gear outline">
              <a:extLst>
                <a:ext uri="{FF2B5EF4-FFF2-40B4-BE49-F238E27FC236}">
                  <a16:creationId xmlns:a16="http://schemas.microsoft.com/office/drawing/2014/main" id="{0C10BD84-AEFC-FB04-ED43-058E7584FF9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60955">
              <a:off x="4821502" y="5397161"/>
              <a:ext cx="1162495" cy="1162495"/>
            </a:xfrm>
            <a:prstGeom prst="rect">
              <a:avLst/>
            </a:prstGeom>
          </p:spPr>
        </p:pic>
        <p:pic>
          <p:nvPicPr>
            <p:cNvPr id="19" name="Graphic 18" descr="Single gear outline">
              <a:extLst>
                <a:ext uri="{FF2B5EF4-FFF2-40B4-BE49-F238E27FC236}">
                  <a16:creationId xmlns:a16="http://schemas.microsoft.com/office/drawing/2014/main" id="{5ACE4F1B-01CD-D280-474D-B604828CF9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42375">
              <a:off x="6395741" y="5399075"/>
              <a:ext cx="1115903" cy="1115903"/>
            </a:xfrm>
            <a:prstGeom prst="rect">
              <a:avLst/>
            </a:prstGeom>
          </p:spPr>
        </p:pic>
        <p:pic>
          <p:nvPicPr>
            <p:cNvPr id="20" name="Graphic 19" descr="Single gear outline">
              <a:extLst>
                <a:ext uri="{FF2B5EF4-FFF2-40B4-BE49-F238E27FC236}">
                  <a16:creationId xmlns:a16="http://schemas.microsoft.com/office/drawing/2014/main" id="{43441DC3-FBFD-8B59-B8B6-72FEF7BB90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72324" y="5665342"/>
              <a:ext cx="1162495" cy="1162495"/>
            </a:xfrm>
            <a:prstGeom prst="rect">
              <a:avLst/>
            </a:prstGeom>
          </p:spPr>
        </p:pic>
        <p:pic>
          <p:nvPicPr>
            <p:cNvPr id="21" name="Graphic 20" descr="Walk outline">
              <a:extLst>
                <a:ext uri="{FF2B5EF4-FFF2-40B4-BE49-F238E27FC236}">
                  <a16:creationId xmlns:a16="http://schemas.microsoft.com/office/drawing/2014/main" id="{96D54F6D-80E1-EF73-0F57-3FA5B09D64A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3084" y="4789236"/>
              <a:ext cx="914400" cy="914400"/>
            </a:xfrm>
            <a:prstGeom prst="rect">
              <a:avLst/>
            </a:prstGeom>
          </p:spPr>
        </p:pic>
      </p:grpSp>
      <p:sp>
        <p:nvSpPr>
          <p:cNvPr id="3" name="TextBox 2">
            <a:extLst>
              <a:ext uri="{FF2B5EF4-FFF2-40B4-BE49-F238E27FC236}">
                <a16:creationId xmlns:a16="http://schemas.microsoft.com/office/drawing/2014/main" id="{2C8132C2-C936-0BBD-279F-058CF6915A43}"/>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178102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0B66280-6A97-366C-2CC2-58B9B37C9764}"/>
              </a:ext>
            </a:extLst>
          </p:cNvPr>
          <p:cNvSpPr/>
          <p:nvPr/>
        </p:nvSpPr>
        <p:spPr>
          <a:xfrm>
            <a:off x="242261" y="3316987"/>
            <a:ext cx="11374758" cy="1186955"/>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9DA53DB4-0DAE-495A-B985-9078F6F27483}"/>
              </a:ext>
            </a:extLst>
          </p:cNvPr>
          <p:cNvSpPr>
            <a:spLocks noGrp="1"/>
          </p:cNvSpPr>
          <p:nvPr>
            <p:ph type="title" idx="4294967295"/>
          </p:nvPr>
        </p:nvSpPr>
        <p:spPr>
          <a:xfrm>
            <a:off x="370500" y="3316987"/>
            <a:ext cx="9917113" cy="1186955"/>
          </a:xfrm>
          <a:noFill/>
          <a:ln>
            <a:noFill/>
          </a:ln>
        </p:spPr>
        <p:txBody>
          <a:bodyPr>
            <a:noAutofit/>
          </a:bodyPr>
          <a:lstStyle/>
          <a:p>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Together We Delight </a:t>
            </a:r>
          </a:p>
        </p:txBody>
      </p:sp>
      <p:sp>
        <p:nvSpPr>
          <p:cNvPr id="3" name="TextBox 2">
            <a:extLst>
              <a:ext uri="{FF2B5EF4-FFF2-40B4-BE49-F238E27FC236}">
                <a16:creationId xmlns:a16="http://schemas.microsoft.com/office/drawing/2014/main" id="{79A847AB-4042-DCA6-8A0A-84021589A6BF}"/>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284612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DBB70F-3EFB-532D-BB5D-5BF013284474}"/>
              </a:ext>
            </a:extLst>
          </p:cNvPr>
          <p:cNvSpPr txBox="1"/>
          <p:nvPr/>
        </p:nvSpPr>
        <p:spPr>
          <a:xfrm>
            <a:off x="5765422" y="830980"/>
            <a:ext cx="7231202" cy="6740307"/>
          </a:xfrm>
          <a:prstGeom prst="rect">
            <a:avLst/>
          </a:prstGeom>
          <a:noFill/>
        </p:spPr>
        <p:txBody>
          <a:bodyPr wrap="square" rtlCol="0">
            <a:spAutoFit/>
          </a:bodyPr>
          <a:lstStyle/>
          <a:p>
            <a:pPr marR="0">
              <a:spcBef>
                <a:spcPts val="0"/>
              </a:spcBef>
            </a:pPr>
            <a:r>
              <a:rPr lang="en-ZA" sz="16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a:t>
            </a: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must comply with all financial reporting and accounting regulations applicable to our business. Our principal executive, financial, and accounting officers will use reasonable judgment and perform their responsibilities honestly, ethically, and objectively to ensure that we comply with these</a:t>
            </a: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regulatory obligations. We must further cooperate with our internal and external auditors with respect to financial reporting matters</a:t>
            </a:r>
            <a:r>
              <a:rPr lang="en-US" sz="1600"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endPar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Mimecasters must use standard agreements and contract processes that reflect the actual deal we enter into. Non-standard terms must be reviewed by Legal and approved by the commercial Finance team prior to entering into contractual commitments. We are prohibited from making side agreements or arrangements with anyone. </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endPar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must maintain all necessary records, files, and accounts to fully and accurately reflect corporate transactions and the acquisition, maintenance, and disposition of Mimecast’s assets in accordance with generally accepted accounting principles and our accounting policies. </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endPar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must immediately report to Mimecast using one of the identified mechanisms any errors or misstatements with respect to the same. </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endPar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R="0">
              <a:spcBef>
                <a:spcPts val="0"/>
              </a:spcBef>
            </a:pPr>
            <a:r>
              <a:rPr lang="en-ZA"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We must clearly identify accounts, and we will not create or maintain secret or unrecorded funds or assets. </a:t>
            </a:r>
            <a:endParaRPr lang="en-US"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D2FCDD61-9E59-92A0-5010-9599C6964394}"/>
              </a:ext>
            </a:extLst>
          </p:cNvPr>
          <p:cNvSpPr txBox="1"/>
          <p:nvPr/>
        </p:nvSpPr>
        <p:spPr>
          <a:xfrm>
            <a:off x="106325" y="2194786"/>
            <a:ext cx="4867024" cy="3170099"/>
          </a:xfrm>
          <a:prstGeom prst="rect">
            <a:avLst/>
          </a:prstGeom>
          <a:noFill/>
        </p:spPr>
        <p:txBody>
          <a:bodyPr wrap="square" rtlCol="0">
            <a:spAutoFit/>
          </a:bodyPr>
          <a:lstStyle/>
          <a:p>
            <a:pPr algn="ctr"/>
            <a:r>
              <a:rPr lang="en-US" sz="40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Use Sound </a:t>
            </a:r>
            <a:r>
              <a:rPr lang="en-US" sz="4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J</a:t>
            </a:r>
            <a:r>
              <a:rPr lang="en-US" sz="40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udgment in Mimecast’s Financial </a:t>
            </a:r>
            <a:r>
              <a:rPr lang="en-US" sz="4000" b="1" dirty="0">
                <a:solidFill>
                  <a:schemeClr val="bg2"/>
                </a:solidFill>
                <a:latin typeface="Open Sans" panose="020B0606030504020204" pitchFamily="34" charset="0"/>
                <a:ea typeface="Open Sans" panose="020B0606030504020204" pitchFamily="34" charset="0"/>
                <a:cs typeface="Open Sans" panose="020B0606030504020204" pitchFamily="34" charset="0"/>
              </a:rPr>
              <a:t>O</a:t>
            </a:r>
            <a:r>
              <a:rPr lang="en-US" sz="4000" b="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perations</a:t>
            </a:r>
          </a:p>
        </p:txBody>
      </p:sp>
      <p:sp>
        <p:nvSpPr>
          <p:cNvPr id="4" name="TextBox 3">
            <a:extLst>
              <a:ext uri="{FF2B5EF4-FFF2-40B4-BE49-F238E27FC236}">
                <a16:creationId xmlns:a16="http://schemas.microsoft.com/office/drawing/2014/main" id="{93E282D6-8EF8-BE87-88CB-10AFFBD72168}"/>
              </a:ext>
            </a:extLst>
          </p:cNvPr>
          <p:cNvSpPr txBox="1"/>
          <p:nvPr/>
        </p:nvSpPr>
        <p:spPr>
          <a:xfrm>
            <a:off x="242261" y="7255320"/>
            <a:ext cx="2574995" cy="230832"/>
          </a:xfrm>
          <a:prstGeom prst="rect">
            <a:avLst/>
          </a:prstGeom>
          <a:noFill/>
        </p:spPr>
        <p:txBody>
          <a:bodyPr wrap="square" rtlCol="0">
            <a:spAutoFit/>
          </a:bodyPr>
          <a:lstStyle/>
          <a:p>
            <a:r>
              <a:rPr lang="en-US" sz="900" b="0" i="0" dirty="0">
                <a:solidFill>
                  <a:schemeClr val="bg1"/>
                </a:solidFill>
                <a:latin typeface="Calibri" panose="020F0502020204030204" pitchFamily="34" charset="0"/>
              </a:rPr>
              <a:t>©2025 Mimecast. All Rights Reserved.</a:t>
            </a:r>
          </a:p>
        </p:txBody>
      </p:sp>
    </p:spTree>
    <p:extLst>
      <p:ext uri="{BB962C8B-B14F-4D97-AF65-F5344CB8AC3E}">
        <p14:creationId xmlns:p14="http://schemas.microsoft.com/office/powerpoint/2010/main" val="1637435041"/>
      </p:ext>
    </p:extLst>
  </p:cSld>
  <p:clrMapOvr>
    <a:masterClrMapping/>
  </p:clrMapOvr>
</p:sld>
</file>

<file path=ppt/theme/theme1.xml><?xml version="1.0" encoding="utf-8"?>
<a:theme xmlns:a="http://schemas.openxmlformats.org/drawingml/2006/main" name="Mimecast 2020 - 16x9">
  <a:themeElements>
    <a:clrScheme name="Mimecast 2022 Corporate Template">
      <a:dk1>
        <a:srgbClr val="22205F"/>
      </a:dk1>
      <a:lt1>
        <a:srgbClr val="FFFFFF"/>
      </a:lt1>
      <a:dk2>
        <a:srgbClr val="010041"/>
      </a:dk2>
      <a:lt2>
        <a:srgbClr val="FFFFFF"/>
      </a:lt2>
      <a:accent1>
        <a:srgbClr val="22205F"/>
      </a:accent1>
      <a:accent2>
        <a:srgbClr val="78BE43"/>
      </a:accent2>
      <a:accent3>
        <a:srgbClr val="EE3441"/>
      </a:accent3>
      <a:accent4>
        <a:srgbClr val="FFC000"/>
      </a:accent4>
      <a:accent5>
        <a:srgbClr val="DCDDDC"/>
      </a:accent5>
      <a:accent6>
        <a:srgbClr val="669B41"/>
      </a:accent6>
      <a:hlink>
        <a:srgbClr val="EE3441"/>
      </a:hlink>
      <a:folHlink>
        <a:srgbClr val="EE344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Open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Open Sans"/>
        <a:font script="Hebr" typeface="Open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Open Sans"/>
        <a:font script="Uigh" typeface="Microsoft Uighur"/>
        <a:font script="Geor" typeface="Sylfaen"/>
        <a:font script="Armn" typeface="Open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Open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Open Sans"/>
        <a:font script="Hebr" typeface="Open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Open Sans"/>
        <a:font script="Uigh" typeface="Microsoft Uighur"/>
        <a:font script="Geor" typeface="Sylfaen"/>
        <a:font script="Armn" typeface="Open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8C2740D9D7646BF0C7A91F7047195" ma:contentTypeVersion="17" ma:contentTypeDescription="Create a new document." ma:contentTypeScope="" ma:versionID="1ca2f8b76c702497c409afb220a44717">
  <xsd:schema xmlns:xsd="http://www.w3.org/2001/XMLSchema" xmlns:xs="http://www.w3.org/2001/XMLSchema" xmlns:p="http://schemas.microsoft.com/office/2006/metadata/properties" xmlns:ns2="a55b0f2e-2388-4c44-8677-c9cfc368042c" xmlns:ns3="84e4cf6e-f548-4c48-9f96-84d298b8bb3c" xmlns:ns4="53841f68-f021-4200-89fa-1b80e07c7510" targetNamespace="http://schemas.microsoft.com/office/2006/metadata/properties" ma:root="true" ma:fieldsID="1ec2ac6ad5bf7b1895bb908ce0b0046e" ns2:_="" ns3:_="" ns4:_="">
    <xsd:import namespace="a55b0f2e-2388-4c44-8677-c9cfc368042c"/>
    <xsd:import namespace="84e4cf6e-f548-4c48-9f96-84d298b8bb3c"/>
    <xsd:import namespace="53841f68-f021-4200-89fa-1b80e07c7510"/>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b0f2e-2388-4c44-8677-c9cfc368042c"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ede0386-a542-4b58-bdfa-e9245000615b"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ca2e9e81-67dd-46a3-b33d-e150d81bd5e9}" ma:internalName="TaxCatchAll" ma:showField="CatchAllData" ma:web="53841f68-f021-4200-89fa-1b80e07c75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a2e9e81-67dd-46a3-b33d-e150d81bd5e9}" ma:internalName="TaxCatchAllLabel" ma:readOnly="true" ma:showField="CatchAllDataLabel" ma:web="53841f68-f021-4200-89fa-1b80e07c75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e4cf6e-f548-4c48-9f96-84d298b8bb3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ede0386-a542-4b58-bdfa-e9245000615b"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841f68-f021-4200-89fa-1b80e07c75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a55b0f2e-2388-4c44-8677-c9cfc368042c">
      <Terms xmlns="http://schemas.microsoft.com/office/infopath/2007/PartnerControls"/>
    </TaxKeywordTaxHTField>
    <TaxCatchAll xmlns="a55b0f2e-2388-4c44-8677-c9cfc368042c" xsi:nil="true"/>
    <lcf76f155ced4ddcb4097134ff3c332f xmlns="84e4cf6e-f548-4c48-9f96-84d298b8bb3c">
      <Terms xmlns="http://schemas.microsoft.com/office/infopath/2007/PartnerControls"/>
    </lcf76f155ced4ddcb4097134ff3c332f>
    <SharedWithUsers xmlns="53841f68-f021-4200-89fa-1b80e07c7510">
      <UserInfo>
        <DisplayName>Amy Holden</DisplayName>
        <AccountId>1214</AccountId>
        <AccountType/>
      </UserInfo>
      <UserInfo>
        <DisplayName>Daniel McDermott</DisplayName>
        <AccountId>2829</AccountId>
        <AccountType/>
      </UserInfo>
      <UserInfo>
        <DisplayName>Brittany Shipton</DisplayName>
        <AccountId>6944</AccountId>
        <AccountType/>
      </UserInfo>
      <UserInfo>
        <DisplayName>Kira Bomberg</DisplayName>
        <AccountId>177</AccountId>
        <AccountType/>
      </UserInfo>
    </SharedWithUsers>
  </documentManagement>
</p:properties>
</file>

<file path=customXml/item3.xml><?xml version="1.0" encoding="utf-8"?>
<?mso-contentType ?>
<SharedContentType xmlns="Microsoft.SharePoint.Taxonomy.ContentTypeSync" SourceId="fede0386-a542-4b58-bdfa-e9245000615b"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CA51AF-4C0A-4D65-81DD-B802EB87E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b0f2e-2388-4c44-8677-c9cfc368042c"/>
    <ds:schemaRef ds:uri="84e4cf6e-f548-4c48-9f96-84d298b8bb3c"/>
    <ds:schemaRef ds:uri="53841f68-f021-4200-89fa-1b80e07c7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10921-DEBC-4540-B495-6E715499138C}">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53841f68-f021-4200-89fa-1b80e07c7510"/>
    <ds:schemaRef ds:uri="84e4cf6e-f548-4c48-9f96-84d298b8bb3c"/>
    <ds:schemaRef ds:uri="http://purl.org/dc/elements/1.1/"/>
    <ds:schemaRef ds:uri="a55b0f2e-2388-4c44-8677-c9cfc368042c"/>
    <ds:schemaRef ds:uri="http://www.w3.org/XML/1998/namespace"/>
    <ds:schemaRef ds:uri="http://purl.org/dc/dcmitype/"/>
  </ds:schemaRefs>
</ds:datastoreItem>
</file>

<file path=customXml/itemProps3.xml><?xml version="1.0" encoding="utf-8"?>
<ds:datastoreItem xmlns:ds="http://schemas.openxmlformats.org/officeDocument/2006/customXml" ds:itemID="{1ED46890-9161-422E-9ADE-90665C495A0F}">
  <ds:schemaRefs>
    <ds:schemaRef ds:uri="Microsoft.SharePoint.Taxonomy.ContentTypeSync"/>
  </ds:schemaRefs>
</ds:datastoreItem>
</file>

<file path=customXml/itemProps4.xml><?xml version="1.0" encoding="utf-8"?>
<ds:datastoreItem xmlns:ds="http://schemas.openxmlformats.org/officeDocument/2006/customXml" ds:itemID="{C5937DFA-A9B5-4A03-8DC7-09789B650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26264</TotalTime>
  <Words>5083</Words>
  <Application>Microsoft Office PowerPoint</Application>
  <PresentationFormat>Custom</PresentationFormat>
  <Paragraphs>366</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Fairwater Script</vt:lpstr>
      <vt:lpstr>Neo Sans W1G</vt:lpstr>
      <vt:lpstr>Open Sans</vt:lpstr>
      <vt:lpstr>Segoe UI Light</vt:lpstr>
      <vt:lpstr>Wingdings</vt:lpstr>
      <vt:lpstr>Mimecast 2020 - 16x9</vt:lpstr>
      <vt:lpstr>PowerPoint Presentation</vt:lpstr>
      <vt:lpstr>PowerPoint Presentation</vt:lpstr>
      <vt:lpstr>Message from CEO  Marc van Zadelhoff</vt:lpstr>
      <vt:lpstr>Why This Matters</vt:lpstr>
      <vt:lpstr>PowerPoint Presentation</vt:lpstr>
      <vt:lpstr>Compliance Decision Tree</vt:lpstr>
      <vt:lpstr>Mimecaster Responsibilities</vt:lpstr>
      <vt:lpstr> Together We Delight </vt:lpstr>
      <vt:lpstr>PowerPoint Presentation</vt:lpstr>
      <vt:lpstr>PowerPoint Presentation</vt:lpstr>
      <vt:lpstr>Responsible Use of Gifts and Entertainment</vt:lpstr>
      <vt:lpstr>Prohibit Insider Trading</vt:lpstr>
      <vt:lpstr> Together We Collaborate </vt:lpstr>
      <vt:lpstr>PowerPoint Presentation</vt:lpstr>
      <vt:lpstr>Commitment to Inclusion and Belonging </vt:lpstr>
      <vt:lpstr>Mindfulness in Social Media Use</vt:lpstr>
      <vt:lpstr>PowerPoint Presentation</vt:lpstr>
      <vt:lpstr>Commitment to the Environment, Social, and Governance Framework</vt:lpstr>
      <vt:lpstr> Together We Innovate </vt:lpstr>
      <vt:lpstr>Responsible and Ethical Use of Artificial Intelligence</vt:lpstr>
      <vt:lpstr>PowerPoint Presentation</vt:lpstr>
      <vt:lpstr> Together We Deliver</vt:lpstr>
      <vt:lpstr>PowerPoint Presentation</vt:lpstr>
      <vt:lpstr>Protect Personal Data</vt:lpstr>
      <vt:lpstr>PowerPoint Presentation</vt:lpstr>
      <vt:lpstr> Together We Act </vt:lpstr>
      <vt:lpstr>Comply with Anti-Bribery and Anti-Corruption Laws</vt:lpstr>
      <vt:lpstr>Follow Competition and Anti-Trust Requirements</vt:lpstr>
      <vt:lpstr>Seek Guidance &amp; Report Suspected Violations </vt:lpstr>
      <vt:lpstr>Disciplinary Action</vt:lpstr>
      <vt:lpstr>Prohibition on Retaliation and Victimization</vt:lpstr>
      <vt:lpstr>Waivers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Taylor</dc:creator>
  <cp:lastModifiedBy>Shana York</cp:lastModifiedBy>
  <cp:revision>498</cp:revision>
  <dcterms:created xsi:type="dcterms:W3CDTF">2020-02-11T16:36:07Z</dcterms:created>
  <dcterms:modified xsi:type="dcterms:W3CDTF">2026-05-07T21:01:24Z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0x010100E1B8C2740D9D7646BF0C7A91F7047195</vt:lpwstr>
  </property>
  <property fmtid="{D5CDD505-2E9C-101B-9397-08002B2CF9AE}" pid="3" name="MediaServiceImageTags">
    <vt:lpwstr/>
  </property>
  <property fmtid="{D5CDD505-2E9C-101B-9397-08002B2CF9AE}" pid="4" name="NXPowerLiteLastOptimized">
    <vt:lpwstr>11682070</vt:lpwstr>
  </property>
  <property fmtid="{D5CDD505-2E9C-101B-9397-08002B2CF9AE}" pid="5" name="NXPowerLiteSettings">
    <vt:lpwstr>F7000400038000</vt:lpwstr>
  </property>
  <property fmtid="{D5CDD505-2E9C-101B-9397-08002B2CF9AE}" pid="6" name="NXPowerLiteVersion">
    <vt:lpwstr>S10.0.0</vt:lpwstr>
  </property>
  <property fmtid="{D5CDD505-2E9C-101B-9397-08002B2CF9AE}" pid="7" name="TaxKeyword">
    <vt:lpwstr/>
  </property>
</Properties>
</file>